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notesMasterIdLst>
    <p:notesMasterId r:id="rId38"/>
  </p:notesMasterIdLst>
  <p:sldIdLst>
    <p:sldId id="256" r:id="rId2"/>
    <p:sldId id="297" r:id="rId3"/>
    <p:sldId id="266" r:id="rId4"/>
    <p:sldId id="267" r:id="rId5"/>
    <p:sldId id="268" r:id="rId6"/>
    <p:sldId id="269" r:id="rId7"/>
    <p:sldId id="270" r:id="rId8"/>
    <p:sldId id="286" r:id="rId9"/>
    <p:sldId id="287" r:id="rId10"/>
    <p:sldId id="271" r:id="rId11"/>
    <p:sldId id="281" r:id="rId12"/>
    <p:sldId id="272" r:id="rId13"/>
    <p:sldId id="282" r:id="rId14"/>
    <p:sldId id="273" r:id="rId15"/>
    <p:sldId id="299" r:id="rId16"/>
    <p:sldId id="274" r:id="rId17"/>
    <p:sldId id="300" r:id="rId18"/>
    <p:sldId id="283" r:id="rId19"/>
    <p:sldId id="275" r:id="rId20"/>
    <p:sldId id="301" r:id="rId21"/>
    <p:sldId id="276" r:id="rId22"/>
    <p:sldId id="284" r:id="rId23"/>
    <p:sldId id="277" r:id="rId24"/>
    <p:sldId id="285" r:id="rId25"/>
    <p:sldId id="278" r:id="rId26"/>
    <p:sldId id="289" r:id="rId27"/>
    <p:sldId id="290" r:id="rId28"/>
    <p:sldId id="291" r:id="rId29"/>
    <p:sldId id="292" r:id="rId30"/>
    <p:sldId id="293" r:id="rId31"/>
    <p:sldId id="294" r:id="rId32"/>
    <p:sldId id="295" r:id="rId33"/>
    <p:sldId id="279" r:id="rId34"/>
    <p:sldId id="296" r:id="rId35"/>
    <p:sldId id="280" r:id="rId36"/>
    <p:sldId id="28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09"/>
    <p:restoredTop sz="94617"/>
  </p:normalViewPr>
  <p:slideViewPr>
    <p:cSldViewPr snapToGrid="0" snapToObjects="1">
      <p:cViewPr varScale="1">
        <p:scale>
          <a:sx n="140" d="100"/>
          <a:sy n="140" d="100"/>
        </p:scale>
        <p:origin x="293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B05FD-E2B9-3849-9320-FF692D5A6266}" type="datetimeFigureOut">
              <a:rPr lang="en-US" smtClean="0"/>
              <a:t>10/19/18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C29DF-5645-2242-A549-4DF2F8F0742E}" type="slidenum">
              <a:rPr lang="en-US" smtClean="0"/>
              <a:t>‹#›</a:t>
            </a:fld>
            <a:endParaRPr lang="en-US"/>
          </a:p>
        </p:txBody>
      </p:sp>
    </p:spTree>
    <p:extLst>
      <p:ext uri="{BB962C8B-B14F-4D97-AF65-F5344CB8AC3E}">
        <p14:creationId xmlns:p14="http://schemas.microsoft.com/office/powerpoint/2010/main" val="6945626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r>
              <a:rPr lang="en-US" dirty="0"/>
              <a:t>Coke</a:t>
            </a:r>
            <a:r>
              <a:rPr lang="en-US" baseline="0" dirty="0"/>
              <a:t> </a:t>
            </a:r>
            <a:r>
              <a:rPr lang="mr-IN" baseline="0" dirty="0"/>
              <a:t>–</a:t>
            </a:r>
            <a:r>
              <a:rPr lang="en-US" baseline="0" dirty="0"/>
              <a:t> Retail </a:t>
            </a:r>
            <a:r>
              <a:rPr lang="mr-IN" baseline="0" dirty="0"/>
              <a:t>–</a:t>
            </a:r>
            <a:r>
              <a:rPr lang="en-US" baseline="0" dirty="0"/>
              <a:t> Vending Machines Restaurants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C29DF-5645-2242-A549-4DF2F8F0742E}" type="slidenum">
              <a:rPr lang="en-US" smtClean="0"/>
              <a:t>17</a:t>
            </a:fld>
            <a:endParaRPr lang="en-US"/>
          </a:p>
        </p:txBody>
      </p:sp>
    </p:spTree>
    <p:extLst>
      <p:ext uri="{BB962C8B-B14F-4D97-AF65-F5344CB8AC3E}">
        <p14:creationId xmlns:p14="http://schemas.microsoft.com/office/powerpoint/2010/main" val="424762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8" name="Shape 7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2" y="4343400"/>
            <a:ext cx="5486399" cy="4114800"/>
          </a:xfrm>
          <a:prstGeom prst="rect">
            <a:avLst/>
          </a:prstGeom>
        </p:spPr>
        <p:txBody>
          <a:bodyPr lIns="91409" tIns="91409" rIns="91409" bIns="91409"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4E04D79-608B-B141-9D8A-40B2F4669617}" type="datetimeFigureOut">
              <a:rPr lang="en-US" smtClean="0"/>
              <a:t>10/19/18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E3AF0-1ED3-4D4F-ADF3-235889ECBBDB}"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84E04D79-608B-B141-9D8A-40B2F4669617}" type="datetimeFigureOut">
              <a:rPr lang="en-US" smtClean="0"/>
              <a:t>10/19/18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E3AF0-1ED3-4D4F-ADF3-235889ECBBDB}"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84E04D79-608B-B141-9D8A-40B2F4669617}" type="datetimeFigureOut">
              <a:rPr lang="en-US" smtClean="0"/>
              <a:t>10/19/18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E3AF0-1ED3-4D4F-ADF3-235889ECBBDB}"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84E04D79-608B-B141-9D8A-40B2F4669617}" type="datetimeFigureOut">
              <a:rPr lang="en-US" smtClean="0"/>
              <a:t>10/19/18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E3AF0-1ED3-4D4F-ADF3-235889ECBBDB}"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84E04D79-608B-B141-9D8A-40B2F4669617}" type="datetimeFigureOut">
              <a:rPr lang="en-US" smtClean="0"/>
              <a:t>10/19/18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E3AF0-1ED3-4D4F-ADF3-235889ECBBDB}"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84E04D79-608B-B141-9D8A-40B2F4669617}" type="datetimeFigureOut">
              <a:rPr lang="en-US" smtClean="0"/>
              <a:t>10/19/18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E3AF0-1ED3-4D4F-ADF3-235889ECBBDB}"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4E04D79-608B-B141-9D8A-40B2F4669617}" type="datetimeFigureOut">
              <a:rPr lang="en-US" smtClean="0"/>
              <a:t>10/19/18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E3AF0-1ED3-4D4F-ADF3-235889ECBBDB}"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4E04D79-608B-B141-9D8A-40B2F4669617}" type="datetimeFigureOut">
              <a:rPr lang="en-US" smtClean="0"/>
              <a:t>10/19/18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E3AF0-1ED3-4D4F-ADF3-235889ECBBDB}"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age -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16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9"/>
            <a:ext cx="8229600" cy="692799"/>
          </a:xfrm>
          <a:prstGeom prst="rect">
            <a:avLst/>
          </a:prstGeom>
        </p:spPr>
        <p:txBody>
          <a:bodyPr lIns="91425" tIns="91425" rIns="91425" bIns="91425" anchor="t" anchorCtr="0"/>
          <a:lstStyle>
            <a:lvl1pPr marL="285750" indent="-171450" algn="ctr">
              <a:spcBef>
                <a:spcPts val="0"/>
              </a:spcBef>
              <a:buClr>
                <a:schemeClr val="dk1"/>
              </a:buClr>
              <a:buSzPct val="100000"/>
              <a:buNone/>
              <a:defRPr sz="1800">
                <a:solidFill>
                  <a:schemeClr val="dk1"/>
                </a:solidFill>
              </a:defRPr>
            </a:lvl1pPr>
          </a:lstStyle>
          <a:p>
            <a:endParaRPr/>
          </a:p>
        </p:txBody>
      </p:sp>
    </p:spTree>
    <p:extLst>
      <p:ext uri="{BB962C8B-B14F-4D97-AF65-F5344CB8AC3E}">
        <p14:creationId xmlns:p14="http://schemas.microsoft.com/office/powerpoint/2010/main" val="584243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371600"/>
            <a:ext cx="8229600" cy="5381199"/>
          </a:xfrm>
          <a:prstGeom prst="rect">
            <a:avLst/>
          </a:prstGeom>
        </p:spPr>
        <p:txBody>
          <a:bodyPr lIns="91425" tIns="91425" rIns="91425" bIns="91425" anchor="t" anchorCtr="0"/>
          <a:lstStyle>
            <a:lvl1pPr>
              <a:buChar char="★"/>
              <a:defRPr/>
            </a:lvl1pPr>
            <a:lvl2pPr>
              <a:buChar char="○"/>
              <a:defRPr/>
            </a:lvl2pPr>
            <a:lvl3pPr>
              <a:buChar char="■"/>
              <a:defRPr/>
            </a:lvl3pPr>
            <a:lvl4pPr>
              <a:buChar char="●"/>
              <a:defRPr/>
            </a:lvl4pPr>
            <a:lvl5pPr>
              <a:buChar char="○"/>
              <a:defRPr/>
            </a:lvl5pPr>
            <a:lvl6pPr>
              <a:buChar char="■"/>
              <a:defRPr/>
            </a:lvl6pPr>
            <a:lvl7pPr>
              <a:buChar char="●"/>
              <a:defRPr/>
            </a:lvl7pPr>
            <a:lvl8pPr>
              <a:buChar char="○"/>
              <a:defRPr/>
            </a:lvl8pPr>
            <a:lvl9pPr>
              <a:buChar char="■"/>
              <a:defRPr/>
            </a:lvl9pPr>
          </a:lstStyle>
          <a:p>
            <a:endParaRPr/>
          </a:p>
        </p:txBody>
      </p:sp>
    </p:spTree>
    <p:extLst>
      <p:ext uri="{BB962C8B-B14F-4D97-AF65-F5344CB8AC3E}">
        <p14:creationId xmlns:p14="http://schemas.microsoft.com/office/powerpoint/2010/main" val="267112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4E04D79-608B-B141-9D8A-40B2F4669617}" type="datetimeFigureOut">
              <a:rPr lang="en-US" smtClean="0"/>
              <a:t>10/19/18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E3AF0-1ED3-4D4F-ADF3-235889ECBBDB}"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600201"/>
            <a:ext cx="3994500" cy="49675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600201"/>
            <a:ext cx="3994500" cy="49675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91447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84E04D79-608B-B141-9D8A-40B2F4669617}" type="datetimeFigureOut">
              <a:rPr lang="en-US" smtClean="0"/>
              <a:t>10/19/18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E3AF0-1ED3-4D4F-ADF3-235889ECBBDB}"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E04D79-608B-B141-9D8A-40B2F4669617}" type="datetimeFigureOut">
              <a:rPr lang="en-US" smtClean="0"/>
              <a:t>10/19/18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E3AF0-1ED3-4D4F-ADF3-235889ECBBDB}"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4E04D79-608B-B141-9D8A-40B2F4669617}" type="datetimeFigureOut">
              <a:rPr lang="en-US" smtClean="0"/>
              <a:t>10/19/18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E3AF0-1ED3-4D4F-ADF3-235889ECBBDB}"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4E04D79-608B-B141-9D8A-40B2F4669617}" type="datetimeFigureOut">
              <a:rPr lang="en-US" smtClean="0"/>
              <a:t>10/19/18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E3AF0-1ED3-4D4F-ADF3-235889ECBBDB}"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4E04D79-608B-B141-9D8A-40B2F4669617}" type="datetimeFigureOut">
              <a:rPr lang="en-US" smtClean="0"/>
              <a:t>10/19/18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E3AF0-1ED3-4D4F-ADF3-235889ECBB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04D79-608B-B141-9D8A-40B2F4669617}" type="datetimeFigureOut">
              <a:rPr lang="en-US" smtClean="0"/>
              <a:t>10/19/18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E3AF0-1ED3-4D4F-ADF3-235889ECBB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E04D79-608B-B141-9D8A-40B2F4669617}" type="datetimeFigureOut">
              <a:rPr lang="en-US" smtClean="0"/>
              <a:t>10/19/18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E3AF0-1ED3-4D4F-ADF3-235889ECBBDB}"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22"/>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84E04D79-608B-B141-9D8A-40B2F4669617}" type="datetimeFigureOut">
              <a:rPr lang="en-US" smtClean="0"/>
              <a:t>10/19/18</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8F4E3AF0-1ED3-4D4F-ADF3-235889ECBB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 Have an IDEA?</a:t>
            </a:r>
            <a:br>
              <a:rPr lang="en-US" dirty="0"/>
            </a:br>
            <a:endParaRPr lang="en-US" dirty="0"/>
          </a:p>
        </p:txBody>
      </p:sp>
      <p:sp>
        <p:nvSpPr>
          <p:cNvPr id="3" name="Subtitle 2"/>
          <p:cNvSpPr>
            <a:spLocks noGrp="1"/>
          </p:cNvSpPr>
          <p:nvPr>
            <p:ph type="subTitle" idx="1"/>
          </p:nvPr>
        </p:nvSpPr>
        <p:spPr/>
        <p:txBody>
          <a:bodyPr/>
          <a:lstStyle/>
          <a:p>
            <a:r>
              <a:rPr lang="en-US" dirty="0"/>
              <a:t>© 2018 Christine </a:t>
            </a:r>
            <a:r>
              <a:rPr lang="en-US" dirty="0" err="1"/>
              <a:t>Wildes</a:t>
            </a:r>
            <a:endParaRPr lang="en-US" dirty="0"/>
          </a:p>
        </p:txBody>
      </p:sp>
    </p:spTree>
    <p:extLst>
      <p:ext uri="{BB962C8B-B14F-4D97-AF65-F5344CB8AC3E}">
        <p14:creationId xmlns:p14="http://schemas.microsoft.com/office/powerpoint/2010/main" val="163510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Shape 295"/>
          <p:cNvPicPr preferRelativeResize="0"/>
          <p:nvPr/>
        </p:nvPicPr>
        <p:blipFill>
          <a:blip r:embed="rId3"/>
          <a:stretch>
            <a:fillRect/>
          </a:stretch>
        </p:blipFill>
        <p:spPr>
          <a:xfrm>
            <a:off x="615762" y="241033"/>
            <a:ext cx="7912474" cy="6449933"/>
          </a:xfrm>
          <a:prstGeom prst="rect">
            <a:avLst/>
          </a:prstGeom>
          <a:noFill/>
          <a:ln>
            <a:noFill/>
          </a:ln>
        </p:spPr>
      </p:pic>
      <p:sp>
        <p:nvSpPr>
          <p:cNvPr id="296" name="Shape 296"/>
          <p:cNvSpPr txBox="1"/>
          <p:nvPr/>
        </p:nvSpPr>
        <p:spPr>
          <a:xfrm>
            <a:off x="3930150" y="2760801"/>
            <a:ext cx="1279200" cy="1934399"/>
          </a:xfrm>
          <a:prstGeom prst="rect">
            <a:avLst/>
          </a:prstGeom>
        </p:spPr>
        <p:txBody>
          <a:bodyPr lIns="91425" tIns="91425" rIns="91425" bIns="91425" anchor="t" anchorCtr="0">
            <a:noAutofit/>
          </a:bodyPr>
          <a:lstStyle/>
          <a:p>
            <a:pPr lvl="0" algn="ctr" rtl="0">
              <a:buNone/>
            </a:pPr>
            <a:r>
              <a:rPr lang="en" sz="1200" b="1">
                <a:solidFill>
                  <a:srgbClr val="CC0000"/>
                </a:solidFill>
              </a:rPr>
              <a:t>What’s your offer?</a:t>
            </a:r>
            <a:br>
              <a:rPr lang="en" sz="1200" b="1">
                <a:solidFill>
                  <a:srgbClr val="CC0000"/>
                </a:solidFill>
              </a:rPr>
            </a:br>
            <a:r>
              <a:rPr lang="en" sz="1200" b="1">
                <a:solidFill>
                  <a:srgbClr val="CC0000"/>
                </a:solidFill>
              </a:rPr>
              <a:t> </a:t>
            </a:r>
          </a:p>
          <a:p>
            <a:pPr algn="ctr">
              <a:buNone/>
            </a:pPr>
            <a:r>
              <a:rPr lang="en" sz="1200" b="1">
                <a:solidFill>
                  <a:srgbClr val="CC0000"/>
                </a:solidFill>
              </a:rPr>
              <a:t>Which “jobs to be done” do you satisfy?</a:t>
            </a:r>
          </a:p>
        </p:txBody>
      </p:sp>
    </p:spTree>
    <p:extLst>
      <p:ext uri="{BB962C8B-B14F-4D97-AF65-F5344CB8AC3E}">
        <p14:creationId xmlns:p14="http://schemas.microsoft.com/office/powerpoint/2010/main" val="393493541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prstGeom prst="rect">
            <a:avLst/>
          </a:prstGeom>
        </p:spPr>
        <p:txBody>
          <a:bodyPr lIns="91425" tIns="91425" rIns="91425" bIns="91425" anchor="b" anchorCtr="0">
            <a:noAutofit/>
          </a:bodyPr>
          <a:lstStyle/>
          <a:p>
            <a:pPr>
              <a:buNone/>
            </a:pPr>
            <a:r>
              <a:rPr lang="en"/>
              <a:t>The Value Proposition	</a:t>
            </a:r>
          </a:p>
        </p:txBody>
      </p:sp>
      <p:graphicFrame>
        <p:nvGraphicFramePr>
          <p:cNvPr id="4" name="Table 3">
            <a:extLst>
              <a:ext uri="{FF2B5EF4-FFF2-40B4-BE49-F238E27FC236}">
                <a16:creationId xmlns:a16="http://schemas.microsoft.com/office/drawing/2014/main" id="{76D6FECF-1392-5049-8E58-2CCE48BE86A6}"/>
              </a:ext>
            </a:extLst>
          </p:cNvPr>
          <p:cNvGraphicFramePr>
            <a:graphicFrameLocks noGrp="1"/>
          </p:cNvGraphicFramePr>
          <p:nvPr>
            <p:extLst>
              <p:ext uri="{D42A27DB-BD31-4B8C-83A1-F6EECF244321}">
                <p14:modId xmlns:p14="http://schemas.microsoft.com/office/powerpoint/2010/main" val="4233458401"/>
              </p:ext>
            </p:extLst>
          </p:nvPr>
        </p:nvGraphicFramePr>
        <p:xfrm>
          <a:off x="945573" y="1482408"/>
          <a:ext cx="7349836" cy="3429409"/>
        </p:xfrm>
        <a:graphic>
          <a:graphicData uri="http://schemas.openxmlformats.org/drawingml/2006/table">
            <a:tbl>
              <a:tblPr firstRow="1" bandRow="1">
                <a:tableStyleId>{5C22544A-7EE6-4342-B048-85BDC9FD1C3A}</a:tableStyleId>
              </a:tblPr>
              <a:tblGrid>
                <a:gridCol w="3674918">
                  <a:extLst>
                    <a:ext uri="{9D8B030D-6E8A-4147-A177-3AD203B41FA5}">
                      <a16:colId xmlns:a16="http://schemas.microsoft.com/office/drawing/2014/main" val="20000"/>
                    </a:ext>
                  </a:extLst>
                </a:gridCol>
                <a:gridCol w="3674918">
                  <a:extLst>
                    <a:ext uri="{9D8B030D-6E8A-4147-A177-3AD203B41FA5}">
                      <a16:colId xmlns:a16="http://schemas.microsoft.com/office/drawing/2014/main" val="20001"/>
                    </a:ext>
                  </a:extLst>
                </a:gridCol>
              </a:tblGrid>
              <a:tr h="0">
                <a:tc gridSpan="2">
                  <a:txBody>
                    <a:bodyPr/>
                    <a:lstStyle/>
                    <a:p>
                      <a:r>
                        <a:rPr lang="en-AU" sz="2800" b="0" dirty="0">
                          <a:solidFill>
                            <a:schemeClr val="bg1"/>
                          </a:solidFill>
                        </a:rPr>
                        <a:t>Value Created Through…</a:t>
                      </a:r>
                    </a:p>
                  </a:txBody>
                  <a:tcPr>
                    <a:solidFill>
                      <a:srgbClr val="CD0920"/>
                    </a:solidFill>
                  </a:tcPr>
                </a:tc>
                <a:tc hMerge="1">
                  <a:txBody>
                    <a:bodyPr/>
                    <a:lstStyle/>
                    <a:p>
                      <a:endParaRPr lang="en-AU" b="0" dirty="0">
                        <a:solidFill>
                          <a:schemeClr val="tx1"/>
                        </a:solidFill>
                      </a:endParaRPr>
                    </a:p>
                  </a:txBody>
                  <a:tcPr>
                    <a:solidFill>
                      <a:srgbClr val="E8D0D9"/>
                    </a:solidFill>
                  </a:tcPr>
                </a:tc>
                <a:extLst>
                  <a:ext uri="{0D108BD9-81ED-4DB2-BD59-A6C34878D82A}">
                    <a16:rowId xmlns:a16="http://schemas.microsoft.com/office/drawing/2014/main" val="10000"/>
                  </a:ext>
                </a:extLst>
              </a:tr>
              <a:tr h="529937">
                <a:tc>
                  <a:txBody>
                    <a:bodyPr/>
                    <a:lstStyle/>
                    <a:p>
                      <a:r>
                        <a:rPr lang="en-AU" dirty="0"/>
                        <a:t>Newness</a:t>
                      </a:r>
                    </a:p>
                  </a:txBody>
                  <a:tcPr>
                    <a:solidFill>
                      <a:srgbClr val="E8D0D9"/>
                    </a:solidFill>
                  </a:tcPr>
                </a:tc>
                <a:tc>
                  <a:txBody>
                    <a:bodyPr/>
                    <a:lstStyle/>
                    <a:p>
                      <a:r>
                        <a:rPr lang="en-AU" dirty="0"/>
                        <a:t>Price</a:t>
                      </a:r>
                    </a:p>
                  </a:txBody>
                  <a:tcPr>
                    <a:solidFill>
                      <a:srgbClr val="E8D0D9"/>
                    </a:solidFill>
                  </a:tcPr>
                </a:tc>
                <a:extLst>
                  <a:ext uri="{0D108BD9-81ED-4DB2-BD59-A6C34878D82A}">
                    <a16:rowId xmlns:a16="http://schemas.microsoft.com/office/drawing/2014/main" val="10001"/>
                  </a:ext>
                </a:extLst>
              </a:tr>
              <a:tr h="529937">
                <a:tc>
                  <a:txBody>
                    <a:bodyPr/>
                    <a:lstStyle/>
                    <a:p>
                      <a:r>
                        <a:rPr lang="en-AU" dirty="0"/>
                        <a:t>Performance </a:t>
                      </a:r>
                    </a:p>
                  </a:txBody>
                  <a:tcPr>
                    <a:solidFill>
                      <a:schemeClr val="accent2">
                        <a:lumMod val="60000"/>
                        <a:lumOff val="40000"/>
                      </a:schemeClr>
                    </a:solidFill>
                  </a:tcPr>
                </a:tc>
                <a:tc>
                  <a:txBody>
                    <a:bodyPr/>
                    <a:lstStyle/>
                    <a:p>
                      <a:r>
                        <a:rPr lang="en-AU" dirty="0"/>
                        <a:t>Cost Reduction </a:t>
                      </a:r>
                    </a:p>
                  </a:txBody>
                  <a:tcPr>
                    <a:solidFill>
                      <a:schemeClr val="accent2">
                        <a:lumMod val="60000"/>
                        <a:lumOff val="40000"/>
                      </a:schemeClr>
                    </a:solidFill>
                  </a:tcPr>
                </a:tc>
                <a:extLst>
                  <a:ext uri="{0D108BD9-81ED-4DB2-BD59-A6C34878D82A}">
                    <a16:rowId xmlns:a16="http://schemas.microsoft.com/office/drawing/2014/main" val="10002"/>
                  </a:ext>
                </a:extLst>
              </a:tr>
              <a:tr h="498763">
                <a:tc>
                  <a:txBody>
                    <a:bodyPr/>
                    <a:lstStyle/>
                    <a:p>
                      <a:r>
                        <a:rPr lang="en-AU" dirty="0"/>
                        <a:t>Customization</a:t>
                      </a:r>
                      <a:r>
                        <a:rPr lang="en-AU" baseline="0" dirty="0"/>
                        <a:t> </a:t>
                      </a:r>
                      <a:endParaRPr lang="en-AU" dirty="0"/>
                    </a:p>
                  </a:txBody>
                  <a:tcPr>
                    <a:solidFill>
                      <a:srgbClr val="E8D0D9"/>
                    </a:solidFill>
                  </a:tcPr>
                </a:tc>
                <a:tc>
                  <a:txBody>
                    <a:bodyPr/>
                    <a:lstStyle/>
                    <a:p>
                      <a:r>
                        <a:rPr lang="en-AU" dirty="0"/>
                        <a:t>Risk Reduction </a:t>
                      </a:r>
                    </a:p>
                    <a:p>
                      <a:endParaRPr lang="en-AU" dirty="0"/>
                    </a:p>
                  </a:txBody>
                  <a:tcPr>
                    <a:solidFill>
                      <a:srgbClr val="E8D0D9"/>
                    </a:solidFill>
                  </a:tcPr>
                </a:tc>
                <a:extLst>
                  <a:ext uri="{0D108BD9-81ED-4DB2-BD59-A6C34878D82A}">
                    <a16:rowId xmlns:a16="http://schemas.microsoft.com/office/drawing/2014/main" val="10003"/>
                  </a:ext>
                </a:extLst>
              </a:tr>
              <a:tr h="450965">
                <a:tc>
                  <a:txBody>
                    <a:bodyPr/>
                    <a:lstStyle/>
                    <a:p>
                      <a:r>
                        <a:rPr lang="en-AU" dirty="0"/>
                        <a:t>Getting</a:t>
                      </a:r>
                      <a:r>
                        <a:rPr lang="en-AU" baseline="0" dirty="0"/>
                        <a:t> the job done </a:t>
                      </a:r>
                      <a:endParaRPr lang="en-AU" dirty="0"/>
                    </a:p>
                  </a:txBody>
                  <a:tcPr>
                    <a:solidFill>
                      <a:schemeClr val="accent2">
                        <a:lumMod val="60000"/>
                        <a:lumOff val="40000"/>
                      </a:schemeClr>
                    </a:solidFill>
                  </a:tcPr>
                </a:tc>
                <a:tc>
                  <a:txBody>
                    <a:bodyPr/>
                    <a:lstStyle/>
                    <a:p>
                      <a:r>
                        <a:rPr lang="en-AU" dirty="0"/>
                        <a:t>Accessibility </a:t>
                      </a:r>
                    </a:p>
                  </a:txBody>
                  <a:tcPr>
                    <a:solidFill>
                      <a:schemeClr val="accent2">
                        <a:lumMod val="60000"/>
                        <a:lumOff val="40000"/>
                      </a:schemeClr>
                    </a:solidFill>
                  </a:tcPr>
                </a:tc>
                <a:extLst>
                  <a:ext uri="{0D108BD9-81ED-4DB2-BD59-A6C34878D82A}">
                    <a16:rowId xmlns:a16="http://schemas.microsoft.com/office/drawing/2014/main" val="10004"/>
                  </a:ext>
                </a:extLst>
              </a:tr>
              <a:tr h="380165">
                <a:tc>
                  <a:txBody>
                    <a:bodyPr/>
                    <a:lstStyle/>
                    <a:p>
                      <a:r>
                        <a:rPr lang="en-AU" dirty="0"/>
                        <a:t>Design </a:t>
                      </a:r>
                    </a:p>
                  </a:txBody>
                  <a:tcPr>
                    <a:solidFill>
                      <a:srgbClr val="E8D0D9"/>
                    </a:solidFill>
                  </a:tcPr>
                </a:tc>
                <a:tc>
                  <a:txBody>
                    <a:bodyPr/>
                    <a:lstStyle/>
                    <a:p>
                      <a:r>
                        <a:rPr lang="en-AU" dirty="0"/>
                        <a:t>Convenience</a:t>
                      </a:r>
                    </a:p>
                  </a:txBody>
                  <a:tcPr>
                    <a:solidFill>
                      <a:srgbClr val="E8D0D9"/>
                    </a:solidFill>
                  </a:tcPr>
                </a:tc>
                <a:extLst>
                  <a:ext uri="{0D108BD9-81ED-4DB2-BD59-A6C34878D82A}">
                    <a16:rowId xmlns:a16="http://schemas.microsoft.com/office/drawing/2014/main" val="10005"/>
                  </a:ext>
                </a:extLst>
              </a:tr>
              <a:tr h="380165">
                <a:tc>
                  <a:txBody>
                    <a:bodyPr/>
                    <a:lstStyle/>
                    <a:p>
                      <a:r>
                        <a:rPr lang="en-AU" dirty="0"/>
                        <a:t>Brand/Status</a:t>
                      </a:r>
                    </a:p>
                  </a:txBody>
                  <a:tcPr>
                    <a:solidFill>
                      <a:schemeClr val="accent2">
                        <a:lumMod val="60000"/>
                        <a:lumOff val="40000"/>
                      </a:schemeClr>
                    </a:solidFill>
                  </a:tcPr>
                </a:tc>
                <a:tc>
                  <a:txBody>
                    <a:bodyPr/>
                    <a:lstStyle/>
                    <a:p>
                      <a:r>
                        <a:rPr lang="en-AU" dirty="0"/>
                        <a:t>Usability </a:t>
                      </a:r>
                    </a:p>
                  </a:txBody>
                  <a:tcPr>
                    <a:solidFill>
                      <a:schemeClr val="accent2">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70814972"/>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p:nvPr/>
        </p:nvPicPr>
        <p:blipFill>
          <a:blip r:embed="rId3"/>
          <a:stretch>
            <a:fillRect/>
          </a:stretch>
        </p:blipFill>
        <p:spPr>
          <a:xfrm>
            <a:off x="666000" y="338401"/>
            <a:ext cx="7582774" cy="6181199"/>
          </a:xfrm>
          <a:prstGeom prst="rect">
            <a:avLst/>
          </a:prstGeom>
          <a:noFill/>
          <a:ln>
            <a:noFill/>
          </a:ln>
        </p:spPr>
      </p:pic>
      <p:sp>
        <p:nvSpPr>
          <p:cNvPr id="315" name="Shape 315"/>
          <p:cNvSpPr txBox="1"/>
          <p:nvPr/>
        </p:nvSpPr>
        <p:spPr>
          <a:xfrm>
            <a:off x="6818425" y="2672867"/>
            <a:ext cx="1226400" cy="2031199"/>
          </a:xfrm>
          <a:prstGeom prst="rect">
            <a:avLst/>
          </a:prstGeom>
        </p:spPr>
        <p:txBody>
          <a:bodyPr lIns="91425" tIns="91425" rIns="91425" bIns="91425" anchor="t" anchorCtr="0">
            <a:noAutofit/>
          </a:bodyPr>
          <a:lstStyle/>
          <a:p>
            <a:pPr algn="ctr">
              <a:buNone/>
            </a:pPr>
            <a:r>
              <a:rPr lang="en" sz="1200" b="1">
                <a:solidFill>
                  <a:srgbClr val="CC0000"/>
                </a:solidFill>
              </a:rPr>
              <a:t>Who’s your customer?</a:t>
            </a:r>
            <a:br>
              <a:rPr lang="en" sz="1200" b="1">
                <a:solidFill>
                  <a:srgbClr val="CC0000"/>
                </a:solidFill>
              </a:rPr>
            </a:br>
            <a:r>
              <a:rPr lang="en" sz="1200" b="1">
                <a:solidFill>
                  <a:srgbClr val="CC0000"/>
                </a:solidFill>
              </a:rPr>
              <a:t> </a:t>
            </a:r>
            <a:br>
              <a:rPr lang="en" sz="1200" b="1">
                <a:solidFill>
                  <a:srgbClr val="CC0000"/>
                </a:solidFill>
              </a:rPr>
            </a:br>
            <a:r>
              <a:rPr lang="en" sz="1200" b="1">
                <a:solidFill>
                  <a:srgbClr val="CC0000"/>
                </a:solidFill>
              </a:rPr>
              <a:t>Which customer segments do you serve? </a:t>
            </a:r>
          </a:p>
        </p:txBody>
      </p:sp>
    </p:spTree>
    <p:extLst>
      <p:ext uri="{BB962C8B-B14F-4D97-AF65-F5344CB8AC3E}">
        <p14:creationId xmlns:p14="http://schemas.microsoft.com/office/powerpoint/2010/main" val="355114642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4"/>
            <a:ext cx="8229600" cy="1443643"/>
          </a:xfrm>
          <a:prstGeom prst="rect">
            <a:avLst/>
          </a:prstGeom>
        </p:spPr>
        <p:txBody>
          <a:bodyPr lIns="91425" tIns="91425" rIns="91425" bIns="91425" anchor="b" anchorCtr="0">
            <a:noAutofit/>
          </a:bodyPr>
          <a:lstStyle/>
          <a:p>
            <a:pPr>
              <a:buNone/>
            </a:pPr>
            <a:r>
              <a:rPr lang="en" dirty="0"/>
              <a:t>Do you know your customer? </a:t>
            </a:r>
          </a:p>
        </p:txBody>
      </p:sp>
      <p:sp>
        <p:nvSpPr>
          <p:cNvPr id="329" name="Shape 329"/>
          <p:cNvSpPr txBox="1">
            <a:spLocks noGrp="1"/>
          </p:cNvSpPr>
          <p:nvPr>
            <p:ph type="body" idx="1"/>
          </p:nvPr>
        </p:nvSpPr>
        <p:spPr>
          <a:xfrm>
            <a:off x="4692300" y="2143476"/>
            <a:ext cx="3994500" cy="4103913"/>
          </a:xfrm>
          <a:prstGeom prst="rect">
            <a:avLst/>
          </a:prstGeom>
        </p:spPr>
        <p:txBody>
          <a:bodyPr lIns="91425" tIns="91425" rIns="91425" bIns="91425" anchor="t" anchorCtr="0">
            <a:noAutofit/>
          </a:bodyPr>
          <a:lstStyle/>
          <a:p>
            <a:pPr lvl="0" rtl="0">
              <a:lnSpc>
                <a:spcPct val="115000"/>
              </a:lnSpc>
              <a:buClr>
                <a:schemeClr val="dk1"/>
              </a:buClr>
              <a:buSzPct val="61111"/>
              <a:buFont typeface="Arial"/>
              <a:buNone/>
            </a:pPr>
            <a:r>
              <a:rPr lang="en" sz="1800" dirty="0">
                <a:solidFill>
                  <a:schemeClr val="dk1"/>
                </a:solidFill>
              </a:rPr>
              <a:t>•Do you know what their problem is?</a:t>
            </a:r>
          </a:p>
          <a:p>
            <a:pPr lvl="0" rtl="0">
              <a:lnSpc>
                <a:spcPct val="115000"/>
              </a:lnSpc>
              <a:buClr>
                <a:schemeClr val="dk1"/>
              </a:buClr>
              <a:buSzPct val="61111"/>
              <a:buFont typeface="Arial"/>
              <a:buNone/>
            </a:pPr>
            <a:r>
              <a:rPr lang="en" sz="1800" dirty="0">
                <a:solidFill>
                  <a:schemeClr val="dk1"/>
                </a:solidFill>
              </a:rPr>
              <a:t>•How important is it to the customer ?</a:t>
            </a:r>
          </a:p>
          <a:p>
            <a:r>
              <a:rPr lang="en-US" sz="2800" dirty="0"/>
              <a:t>Who is(are) the target customer(s)?</a:t>
            </a:r>
          </a:p>
          <a:p>
            <a:pPr lvl="1"/>
            <a:r>
              <a:rPr lang="en-US" dirty="0"/>
              <a:t>Mass market Vs niche</a:t>
            </a:r>
          </a:p>
          <a:p>
            <a:pPr lvl="1"/>
            <a:r>
              <a:rPr lang="en-US" dirty="0"/>
              <a:t>Single segment Vs multi-segments</a:t>
            </a:r>
          </a:p>
          <a:p>
            <a:pPr lvl="0" rtl="0">
              <a:lnSpc>
                <a:spcPct val="115000"/>
              </a:lnSpc>
              <a:buClr>
                <a:schemeClr val="dk1"/>
              </a:buClr>
              <a:buSzPct val="61111"/>
              <a:buFont typeface="Arial"/>
              <a:buNone/>
            </a:pPr>
            <a:endParaRPr lang="en" sz="2400" dirty="0">
              <a:solidFill>
                <a:schemeClr val="dk1"/>
              </a:solidFill>
            </a:endParaRPr>
          </a:p>
        </p:txBody>
      </p:sp>
      <p:pic>
        <p:nvPicPr>
          <p:cNvPr id="330" name="Shape 330"/>
          <p:cNvPicPr preferRelativeResize="0"/>
          <p:nvPr/>
        </p:nvPicPr>
        <p:blipFill>
          <a:blip r:embed="rId3"/>
          <a:stretch>
            <a:fillRect/>
          </a:stretch>
        </p:blipFill>
        <p:spPr>
          <a:xfrm>
            <a:off x="251151" y="1655433"/>
            <a:ext cx="3114675" cy="5080000"/>
          </a:xfrm>
          <a:prstGeom prst="rect">
            <a:avLst/>
          </a:prstGeom>
        </p:spPr>
      </p:pic>
      <p:sp>
        <p:nvSpPr>
          <p:cNvPr id="331" name="Shape 331"/>
          <p:cNvSpPr txBox="1"/>
          <p:nvPr/>
        </p:nvSpPr>
        <p:spPr>
          <a:xfrm>
            <a:off x="387475" y="1175034"/>
            <a:ext cx="3054300" cy="425199"/>
          </a:xfrm>
          <a:prstGeom prst="rect">
            <a:avLst/>
          </a:prstGeom>
        </p:spPr>
        <p:txBody>
          <a:bodyPr lIns="91425" tIns="91425" rIns="91425" bIns="91425" anchor="t" anchorCtr="0">
            <a:noAutofit/>
          </a:bodyPr>
          <a:lstStyle/>
          <a:p>
            <a:pPr>
              <a:buNone/>
            </a:pPr>
            <a:r>
              <a:rPr lang="en"/>
              <a:t>The Problem </a:t>
            </a:r>
          </a:p>
        </p:txBody>
      </p:sp>
      <p:sp>
        <p:nvSpPr>
          <p:cNvPr id="332" name="Shape 332"/>
          <p:cNvSpPr txBox="1"/>
          <p:nvPr/>
        </p:nvSpPr>
        <p:spPr>
          <a:xfrm>
            <a:off x="5019764" y="1718277"/>
            <a:ext cx="3054300" cy="425199"/>
          </a:xfrm>
          <a:prstGeom prst="rect">
            <a:avLst/>
          </a:prstGeom>
        </p:spPr>
        <p:txBody>
          <a:bodyPr lIns="91425" tIns="91425" rIns="91425" bIns="91425" anchor="t" anchorCtr="0">
            <a:noAutofit/>
          </a:bodyPr>
          <a:lstStyle/>
          <a:p>
            <a:pPr lvl="0" rtl="0">
              <a:buNone/>
            </a:pPr>
            <a:r>
              <a:rPr lang="en" dirty="0"/>
              <a:t>Solution? </a:t>
            </a:r>
          </a:p>
        </p:txBody>
      </p:sp>
    </p:spTree>
    <p:extLst>
      <p:ext uri="{BB962C8B-B14F-4D97-AF65-F5344CB8AC3E}">
        <p14:creationId xmlns:p14="http://schemas.microsoft.com/office/powerpoint/2010/main" val="69033995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Shape 337"/>
          <p:cNvPicPr preferRelativeResize="0"/>
          <p:nvPr/>
        </p:nvPicPr>
        <p:blipFill>
          <a:blip r:embed="rId3"/>
          <a:stretch>
            <a:fillRect/>
          </a:stretch>
        </p:blipFill>
        <p:spPr>
          <a:xfrm>
            <a:off x="846176" y="369267"/>
            <a:ext cx="7679575" cy="6260097"/>
          </a:xfrm>
          <a:prstGeom prst="rect">
            <a:avLst/>
          </a:prstGeom>
          <a:noFill/>
          <a:ln>
            <a:noFill/>
          </a:ln>
        </p:spPr>
      </p:pic>
      <p:sp>
        <p:nvSpPr>
          <p:cNvPr id="338" name="Shape 338"/>
          <p:cNvSpPr txBox="1"/>
          <p:nvPr/>
        </p:nvSpPr>
        <p:spPr>
          <a:xfrm>
            <a:off x="5499600" y="4246701"/>
            <a:ext cx="1365000" cy="527599"/>
          </a:xfrm>
          <a:prstGeom prst="rect">
            <a:avLst/>
          </a:prstGeom>
        </p:spPr>
        <p:txBody>
          <a:bodyPr lIns="91425" tIns="91425" rIns="91425" bIns="91425" anchor="t" anchorCtr="0">
            <a:noAutofit/>
          </a:bodyPr>
          <a:lstStyle/>
          <a:p>
            <a:pPr algn="ctr">
              <a:buNone/>
            </a:pPr>
            <a:r>
              <a:rPr lang="en" sz="900" b="1" dirty="0">
                <a:solidFill>
                  <a:srgbClr val="CC0000"/>
                </a:solidFill>
              </a:rPr>
              <a:t>How do you reach your customers? </a:t>
            </a:r>
            <a:r>
              <a:rPr lang="en-US" sz="900" b="1" dirty="0">
                <a:solidFill>
                  <a:srgbClr val="CC0000"/>
                </a:solidFill>
              </a:rPr>
              <a:t>How is the product promoted?</a:t>
            </a:r>
            <a:endParaRPr lang="en" sz="900" b="1" dirty="0">
              <a:solidFill>
                <a:srgbClr val="CC0000"/>
              </a:solidFill>
            </a:endParaRPr>
          </a:p>
        </p:txBody>
      </p:sp>
    </p:spTree>
    <p:extLst>
      <p:ext uri="{BB962C8B-B14F-4D97-AF65-F5344CB8AC3E}">
        <p14:creationId xmlns:p14="http://schemas.microsoft.com/office/powerpoint/2010/main" val="461936873"/>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11906"/>
          </a:xfrm>
        </p:spPr>
        <p:txBody>
          <a:bodyPr/>
          <a:lstStyle/>
          <a:p>
            <a:r>
              <a:rPr lang="en-US" dirty="0"/>
              <a:t>Channel Talk </a:t>
            </a:r>
          </a:p>
        </p:txBody>
      </p:sp>
      <p:sp>
        <p:nvSpPr>
          <p:cNvPr id="3" name="Text Placeholder 2"/>
          <p:cNvSpPr>
            <a:spLocks noGrp="1"/>
          </p:cNvSpPr>
          <p:nvPr>
            <p:ph type="body" idx="1"/>
          </p:nvPr>
        </p:nvSpPr>
        <p:spPr>
          <a:xfrm>
            <a:off x="457200" y="1186544"/>
            <a:ext cx="8229600" cy="5566256"/>
          </a:xfrm>
        </p:spPr>
        <p:txBody>
          <a:bodyPr>
            <a:normAutofit fontScale="77500" lnSpcReduction="20000"/>
          </a:bodyPr>
          <a:lstStyle/>
          <a:p>
            <a:r>
              <a:rPr lang="en-US" dirty="0"/>
              <a:t>Coca-Cola </a:t>
            </a:r>
            <a:r>
              <a:rPr lang="mr-IN" dirty="0"/>
              <a:t>–</a:t>
            </a:r>
            <a:r>
              <a:rPr lang="en-US" dirty="0"/>
              <a:t> Sells their product to consumers and like other businesses, they have many ways they can get to you. </a:t>
            </a:r>
          </a:p>
          <a:p>
            <a:pPr lvl="1"/>
            <a:r>
              <a:rPr lang="en-US" dirty="0"/>
              <a:t>Retail </a:t>
            </a:r>
            <a:r>
              <a:rPr lang="mr-IN" dirty="0"/>
              <a:t>–</a:t>
            </a:r>
            <a:r>
              <a:rPr lang="en-US" dirty="0"/>
              <a:t> Grocery Stores, Convenience Stores, etc. </a:t>
            </a:r>
          </a:p>
          <a:p>
            <a:pPr lvl="1"/>
            <a:r>
              <a:rPr lang="en-US" dirty="0"/>
              <a:t>Vending Machines </a:t>
            </a:r>
            <a:r>
              <a:rPr lang="mr-IN" dirty="0"/>
              <a:t>–</a:t>
            </a:r>
            <a:r>
              <a:rPr lang="en-US" dirty="0"/>
              <a:t> often owned by property managers who is providing a service to visitors.  </a:t>
            </a:r>
          </a:p>
          <a:p>
            <a:pPr lvl="1"/>
            <a:r>
              <a:rPr lang="en-US" dirty="0"/>
              <a:t>Restaurants </a:t>
            </a:r>
            <a:r>
              <a:rPr lang="mr-IN" dirty="0"/>
              <a:t>–</a:t>
            </a:r>
            <a:r>
              <a:rPr lang="en-US" dirty="0"/>
              <a:t> You’ll seldom find Coke &amp; Pepsi offered at the same location. </a:t>
            </a:r>
          </a:p>
          <a:p>
            <a:r>
              <a:rPr lang="en-US" sz="2800" dirty="0"/>
              <a:t>Direct: </a:t>
            </a:r>
          </a:p>
          <a:p>
            <a:pPr lvl="1"/>
            <a:r>
              <a:rPr lang="en-US" sz="2400" dirty="0"/>
              <a:t>Sales Force</a:t>
            </a:r>
          </a:p>
          <a:p>
            <a:pPr lvl="1"/>
            <a:r>
              <a:rPr lang="en-US" sz="2400" dirty="0"/>
              <a:t>Online</a:t>
            </a:r>
          </a:p>
          <a:p>
            <a:pPr lvl="1"/>
            <a:r>
              <a:rPr lang="en-US" sz="2400" dirty="0"/>
              <a:t>Own stores</a:t>
            </a:r>
          </a:p>
          <a:p>
            <a:r>
              <a:rPr lang="en-US" sz="2800" dirty="0"/>
              <a:t>Indirect: </a:t>
            </a:r>
          </a:p>
          <a:p>
            <a:pPr lvl="1"/>
            <a:r>
              <a:rPr lang="en-US" sz="2400" dirty="0"/>
              <a:t>Partner stores (physical/online)</a:t>
            </a:r>
          </a:p>
          <a:p>
            <a:pPr lvl="1"/>
            <a:r>
              <a:rPr lang="en-US" sz="2400" dirty="0"/>
              <a:t>Wholesalers (physical/online)</a:t>
            </a:r>
          </a:p>
          <a:p>
            <a:r>
              <a:rPr lang="en-US" sz="2600" i="1" dirty="0"/>
              <a:t>Key question: who takes care of after-sales service?</a:t>
            </a:r>
          </a:p>
          <a:p>
            <a:pPr lvl="1"/>
            <a:endParaRPr lang="en-US" dirty="0"/>
          </a:p>
        </p:txBody>
      </p:sp>
    </p:spTree>
    <p:extLst>
      <p:ext uri="{BB962C8B-B14F-4D97-AF65-F5344CB8AC3E}">
        <p14:creationId xmlns:p14="http://schemas.microsoft.com/office/powerpoint/2010/main" val="275704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Shape 349"/>
          <p:cNvPicPr preferRelativeResize="0"/>
          <p:nvPr/>
        </p:nvPicPr>
        <p:blipFill>
          <a:blip r:embed="rId3"/>
          <a:stretch>
            <a:fillRect/>
          </a:stretch>
        </p:blipFill>
        <p:spPr>
          <a:xfrm>
            <a:off x="586875" y="215383"/>
            <a:ext cx="7884626" cy="6427232"/>
          </a:xfrm>
          <a:prstGeom prst="rect">
            <a:avLst/>
          </a:prstGeom>
          <a:noFill/>
          <a:ln>
            <a:noFill/>
          </a:ln>
        </p:spPr>
      </p:pic>
      <p:sp>
        <p:nvSpPr>
          <p:cNvPr id="350" name="Shape 350"/>
          <p:cNvSpPr txBox="1"/>
          <p:nvPr/>
        </p:nvSpPr>
        <p:spPr>
          <a:xfrm>
            <a:off x="5361100" y="378067"/>
            <a:ext cx="1338600" cy="1154400"/>
          </a:xfrm>
          <a:prstGeom prst="rect">
            <a:avLst/>
          </a:prstGeom>
        </p:spPr>
        <p:txBody>
          <a:bodyPr lIns="91425" tIns="91425" rIns="91425" bIns="91425" anchor="t" anchorCtr="0">
            <a:noAutofit/>
          </a:bodyPr>
          <a:lstStyle/>
          <a:p>
            <a:pPr lvl="0" rtl="0">
              <a:buNone/>
            </a:pPr>
            <a:r>
              <a:rPr lang="en" sz="1000" b="1" dirty="0">
                <a:solidFill>
                  <a:srgbClr val="CC0000"/>
                </a:solidFill>
                <a:latin typeface="Shadows Into Light"/>
                <a:ea typeface="Shadows Into Light"/>
                <a:cs typeface="Shadows Into Light"/>
                <a:sym typeface="Shadows Into Light"/>
              </a:rPr>
              <a:t>What’s your relationship to the customer?</a:t>
            </a:r>
          </a:p>
          <a:p>
            <a:pPr>
              <a:buNone/>
            </a:pPr>
            <a:r>
              <a:rPr lang="en" sz="1000" b="1" dirty="0">
                <a:solidFill>
                  <a:srgbClr val="CC0000"/>
                </a:solidFill>
                <a:latin typeface="Shadows Into Light"/>
                <a:ea typeface="Shadows Into Light"/>
                <a:cs typeface="Shadows Into Light"/>
                <a:sym typeface="Shadows Into Light"/>
              </a:rPr>
              <a:t> </a:t>
            </a:r>
            <a:br>
              <a:rPr lang="en" sz="1000" b="1" dirty="0">
                <a:solidFill>
                  <a:srgbClr val="CC0000"/>
                </a:solidFill>
                <a:latin typeface="Shadows Into Light"/>
                <a:ea typeface="Shadows Into Light"/>
                <a:cs typeface="Shadows Into Light"/>
                <a:sym typeface="Shadows Into Light"/>
              </a:rPr>
            </a:br>
            <a:endParaRPr lang="en-US" sz="1000" b="1" dirty="0">
              <a:solidFill>
                <a:srgbClr val="CC0000"/>
              </a:solidFill>
              <a:latin typeface="Shadows Into Light"/>
              <a:ea typeface="Shadows Into Light"/>
              <a:cs typeface="Shadows Into Light"/>
              <a:sym typeface="Shadows Into Light"/>
            </a:endParaRPr>
          </a:p>
          <a:p>
            <a:pPr>
              <a:buNone/>
            </a:pPr>
            <a:r>
              <a:rPr lang="en-US" sz="1000" b="1" dirty="0">
                <a:solidFill>
                  <a:srgbClr val="CC0000"/>
                </a:solidFill>
                <a:latin typeface="Shadows Into Light"/>
                <a:ea typeface="Shadows Into Light"/>
                <a:cs typeface="Shadows Into Light"/>
                <a:sym typeface="Shadows Into Light"/>
              </a:rPr>
              <a:t>How do you get, keep, and grow customers? </a:t>
            </a:r>
            <a:endParaRPr lang="en" sz="1000" b="1" dirty="0">
              <a:solidFill>
                <a:srgbClr val="CC0000"/>
              </a:solidFill>
              <a:latin typeface="Shadows Into Light"/>
              <a:ea typeface="Shadows Into Light"/>
              <a:cs typeface="Shadows Into Light"/>
              <a:sym typeface="Shadows Into Light"/>
            </a:endParaRPr>
          </a:p>
        </p:txBody>
      </p:sp>
    </p:spTree>
    <p:extLst>
      <p:ext uri="{BB962C8B-B14F-4D97-AF65-F5344CB8AC3E}">
        <p14:creationId xmlns:p14="http://schemas.microsoft.com/office/powerpoint/2010/main" val="166933069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Keep Grow</a:t>
            </a:r>
          </a:p>
        </p:txBody>
      </p:sp>
      <p:sp>
        <p:nvSpPr>
          <p:cNvPr id="3" name="Text Placeholder 2"/>
          <p:cNvSpPr>
            <a:spLocks noGrp="1"/>
          </p:cNvSpPr>
          <p:nvPr>
            <p:ph type="body" idx="1"/>
          </p:nvPr>
        </p:nvSpPr>
        <p:spPr/>
        <p:txBody>
          <a:bodyPr>
            <a:normAutofit fontScale="92500" lnSpcReduction="20000"/>
          </a:bodyPr>
          <a:lstStyle/>
          <a:p>
            <a:r>
              <a:rPr lang="en-US" b="1" dirty="0"/>
              <a:t>Getting Customer</a:t>
            </a:r>
          </a:p>
          <a:p>
            <a:pPr lvl="1"/>
            <a:r>
              <a:rPr lang="en-US" dirty="0"/>
              <a:t>The act of getting customers is about promotional activities that are both paid and "free."  </a:t>
            </a:r>
          </a:p>
          <a:p>
            <a:r>
              <a:rPr lang="en-US" b="1" dirty="0"/>
              <a:t>Keeping Customers</a:t>
            </a:r>
          </a:p>
          <a:p>
            <a:pPr lvl="1"/>
            <a:r>
              <a:rPr lang="en-US" dirty="0"/>
              <a:t>The old adage is that the best customers are ones you already have.  This applies to keeping and growing the customer base and should be the advice given to your clients. </a:t>
            </a:r>
          </a:p>
          <a:p>
            <a:pPr lvl="1"/>
            <a:r>
              <a:rPr lang="en-US" dirty="0"/>
              <a:t>Keeping customers is all about valuing the customers a business has.  </a:t>
            </a:r>
            <a:r>
              <a:rPr lang="en-US" b="1" dirty="0"/>
              <a:t>Loyalty programs and customer service</a:t>
            </a:r>
            <a:r>
              <a:rPr lang="en-US" dirty="0"/>
              <a:t> are ways businesses can keep customers.  Ultimately it's how a business can make a customer feel valued.</a:t>
            </a:r>
          </a:p>
          <a:p>
            <a:r>
              <a:rPr lang="en-US" b="1" dirty="0"/>
              <a:t>Growing Customers</a:t>
            </a:r>
          </a:p>
          <a:p>
            <a:pPr lvl="1"/>
            <a:r>
              <a:rPr lang="en-US" dirty="0"/>
              <a:t>Existing customers are less expensive to sell to than new customers.  You should think about ways to provide new or expanded goods/services to your customers.  </a:t>
            </a:r>
          </a:p>
        </p:txBody>
      </p:sp>
    </p:spTree>
    <p:extLst>
      <p:ext uri="{BB962C8B-B14F-4D97-AF65-F5344CB8AC3E}">
        <p14:creationId xmlns:p14="http://schemas.microsoft.com/office/powerpoint/2010/main" val="198174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prstGeom prst="rect">
            <a:avLst/>
          </a:prstGeom>
        </p:spPr>
        <p:txBody>
          <a:bodyPr lIns="91425" tIns="91425" rIns="91425" bIns="91425" anchor="b" anchorCtr="0">
            <a:noAutofit/>
          </a:bodyPr>
          <a:lstStyle/>
          <a:p>
            <a:pPr lvl="0" rtl="0">
              <a:buNone/>
            </a:pPr>
            <a:r>
              <a:rPr lang="en" sz="2400"/>
              <a:t>Customer Relations - </a:t>
            </a:r>
          </a:p>
          <a:p>
            <a:pPr>
              <a:buNone/>
            </a:pPr>
            <a:r>
              <a:rPr lang="en" sz="2400"/>
              <a:t>Where there is love there is growth? </a:t>
            </a:r>
          </a:p>
        </p:txBody>
      </p:sp>
      <p:sp>
        <p:nvSpPr>
          <p:cNvPr id="362" name="Shape 362"/>
          <p:cNvSpPr txBox="1">
            <a:spLocks noGrp="1"/>
          </p:cNvSpPr>
          <p:nvPr>
            <p:ph type="body" idx="1"/>
          </p:nvPr>
        </p:nvSpPr>
        <p:spPr>
          <a:xfrm>
            <a:off x="4692273" y="1600201"/>
            <a:ext cx="3994500" cy="4967599"/>
          </a:xfrm>
          <a:prstGeom prst="rect">
            <a:avLst/>
          </a:prstGeom>
        </p:spPr>
        <p:txBody>
          <a:bodyPr lIns="91425" tIns="91425" rIns="91425" bIns="91425" anchor="t" anchorCtr="0">
            <a:noAutofit/>
          </a:bodyPr>
          <a:lstStyle/>
          <a:p>
            <a:pPr lvl="0" rtl="0">
              <a:lnSpc>
                <a:spcPct val="115000"/>
              </a:lnSpc>
              <a:buClr>
                <a:schemeClr val="dk1"/>
              </a:buClr>
              <a:buSzPct val="78571"/>
              <a:buFont typeface="Arial"/>
              <a:buNone/>
            </a:pPr>
            <a:r>
              <a:rPr lang="en" sz="1400">
                <a:solidFill>
                  <a:schemeClr val="dk1"/>
                </a:solidFill>
              </a:rPr>
              <a:t>•</a:t>
            </a:r>
            <a:r>
              <a:rPr lang="en" sz="1400" b="1">
                <a:solidFill>
                  <a:srgbClr val="FF0000"/>
                </a:solidFill>
              </a:rPr>
              <a:t>Viral</a:t>
            </a:r>
            <a:r>
              <a:rPr lang="en" sz="1400">
                <a:solidFill>
                  <a:schemeClr val="dk1"/>
                </a:solidFill>
              </a:rPr>
              <a:t>- Customers love you so they get at least one other person to use/ buy i.e. Facebook,</a:t>
            </a:r>
          </a:p>
          <a:p>
            <a:endParaRPr lang="en" sz="1400">
              <a:solidFill>
                <a:schemeClr val="dk1"/>
              </a:solidFill>
            </a:endParaRPr>
          </a:p>
          <a:p>
            <a:pPr lvl="0" rtl="0">
              <a:lnSpc>
                <a:spcPct val="115000"/>
              </a:lnSpc>
              <a:buNone/>
            </a:pPr>
            <a:r>
              <a:rPr lang="en" sz="1400">
                <a:solidFill>
                  <a:schemeClr val="dk1"/>
                </a:solidFill>
              </a:rPr>
              <a:t>•</a:t>
            </a:r>
            <a:r>
              <a:rPr lang="en" sz="1400" b="1">
                <a:solidFill>
                  <a:srgbClr val="FF0000"/>
                </a:solidFill>
              </a:rPr>
              <a:t>Customer Acquisition</a:t>
            </a:r>
            <a:r>
              <a:rPr lang="en" sz="1400">
                <a:solidFill>
                  <a:schemeClr val="dk1"/>
                </a:solidFill>
              </a:rPr>
              <a:t>- You pay to market your product and the profit from the customers you gain is greater than the marketing costs??? (N.B. Margins often need to be high)</a:t>
            </a:r>
          </a:p>
          <a:p>
            <a:endParaRPr lang="en" sz="1400">
              <a:solidFill>
                <a:schemeClr val="dk1"/>
              </a:solidFill>
            </a:endParaRPr>
          </a:p>
          <a:p>
            <a:pPr lvl="0" rtl="0">
              <a:lnSpc>
                <a:spcPct val="115000"/>
              </a:lnSpc>
              <a:buClr>
                <a:schemeClr val="dk1"/>
              </a:buClr>
              <a:buSzPct val="78571"/>
              <a:buFont typeface="Arial"/>
              <a:buNone/>
            </a:pPr>
            <a:r>
              <a:rPr lang="en" sz="1400">
                <a:solidFill>
                  <a:schemeClr val="dk1"/>
                </a:solidFill>
              </a:rPr>
              <a:t>•</a:t>
            </a:r>
            <a:r>
              <a:rPr lang="en" sz="1400" b="1">
                <a:solidFill>
                  <a:srgbClr val="FF0000"/>
                </a:solidFill>
              </a:rPr>
              <a:t>Stickiness</a:t>
            </a:r>
            <a:r>
              <a:rPr lang="en" sz="1400">
                <a:solidFill>
                  <a:schemeClr val="dk1"/>
                </a:solidFill>
              </a:rPr>
              <a:t>- Customers “love” you so they keeping coming back for more e.g. Apple- McDonalds.</a:t>
            </a:r>
            <a:r>
              <a:rPr lang="en" sz="1800">
                <a:solidFill>
                  <a:schemeClr val="dk1"/>
                </a:solidFill>
              </a:rPr>
              <a:t> </a:t>
            </a:r>
          </a:p>
          <a:p>
            <a:endParaRPr lang="en" sz="1800">
              <a:solidFill>
                <a:schemeClr val="dk1"/>
              </a:solidFill>
            </a:endParaRPr>
          </a:p>
        </p:txBody>
      </p:sp>
      <p:pic>
        <p:nvPicPr>
          <p:cNvPr id="363" name="Shape 363"/>
          <p:cNvPicPr preferRelativeResize="0"/>
          <p:nvPr/>
        </p:nvPicPr>
        <p:blipFill>
          <a:blip r:embed="rId3"/>
          <a:stretch>
            <a:fillRect/>
          </a:stretch>
        </p:blipFill>
        <p:spPr>
          <a:xfrm>
            <a:off x="357525" y="1759900"/>
            <a:ext cx="3905250" cy="4648200"/>
          </a:xfrm>
          <a:prstGeom prst="rect">
            <a:avLst/>
          </a:prstGeom>
        </p:spPr>
      </p:pic>
    </p:spTree>
    <p:extLst>
      <p:ext uri="{BB962C8B-B14F-4D97-AF65-F5344CB8AC3E}">
        <p14:creationId xmlns:p14="http://schemas.microsoft.com/office/powerpoint/2010/main" val="423497883"/>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Shape 368"/>
          <p:cNvPicPr preferRelativeResize="0"/>
          <p:nvPr/>
        </p:nvPicPr>
        <p:blipFill>
          <a:blip r:embed="rId3"/>
          <a:stretch>
            <a:fillRect/>
          </a:stretch>
        </p:blipFill>
        <p:spPr>
          <a:xfrm>
            <a:off x="797900" y="73468"/>
            <a:ext cx="7839948" cy="6390833"/>
          </a:xfrm>
          <a:prstGeom prst="rect">
            <a:avLst/>
          </a:prstGeom>
          <a:noFill/>
          <a:ln>
            <a:noFill/>
          </a:ln>
        </p:spPr>
      </p:pic>
      <p:sp>
        <p:nvSpPr>
          <p:cNvPr id="369" name="Shape 369"/>
          <p:cNvSpPr txBox="1"/>
          <p:nvPr/>
        </p:nvSpPr>
        <p:spPr>
          <a:xfrm>
            <a:off x="2446451" y="321733"/>
            <a:ext cx="1450799" cy="2474167"/>
          </a:xfrm>
          <a:prstGeom prst="rect">
            <a:avLst/>
          </a:prstGeom>
        </p:spPr>
        <p:txBody>
          <a:bodyPr lIns="91425" tIns="91425" rIns="91425" bIns="91425" anchor="t" anchorCtr="0">
            <a:noAutofit/>
          </a:bodyPr>
          <a:lstStyle/>
          <a:p>
            <a:pPr algn="ctr">
              <a:buNone/>
            </a:pPr>
            <a:r>
              <a:rPr lang="en-US" sz="1100" b="1" dirty="0">
                <a:solidFill>
                  <a:srgbClr val="CC0000"/>
                </a:solidFill>
                <a:latin typeface="Shadows Into Light"/>
                <a:ea typeface="Shadows Into Light"/>
                <a:cs typeface="Shadows Into Light"/>
                <a:sym typeface="Shadows Into Light"/>
              </a:rPr>
              <a:t>What must take place to realize the VP for customers </a:t>
            </a:r>
          </a:p>
          <a:p>
            <a:pPr algn="ctr">
              <a:buNone/>
            </a:pPr>
            <a:endParaRPr lang="en-US" sz="1200" b="1" dirty="0">
              <a:solidFill>
                <a:srgbClr val="CC0000"/>
              </a:solidFill>
              <a:latin typeface="Shadows Into Light"/>
              <a:ea typeface="Shadows Into Light"/>
              <a:cs typeface="Shadows Into Light"/>
              <a:sym typeface="Shadows Into Light"/>
            </a:endParaRPr>
          </a:p>
          <a:p>
            <a:pPr algn="ctr">
              <a:buNone/>
            </a:pPr>
            <a:endParaRPr lang="en-US" sz="1200" b="1" dirty="0">
              <a:solidFill>
                <a:srgbClr val="CC0000"/>
              </a:solidFill>
              <a:latin typeface="Shadows Into Light"/>
              <a:ea typeface="Shadows Into Light"/>
              <a:cs typeface="Shadows Into Light"/>
              <a:sym typeface="Shadows Into Light"/>
            </a:endParaRPr>
          </a:p>
          <a:p>
            <a:pPr algn="ctr">
              <a:buNone/>
            </a:pPr>
            <a:endParaRPr lang="en-US" sz="1200" b="1" dirty="0">
              <a:solidFill>
                <a:srgbClr val="CC0000"/>
              </a:solidFill>
              <a:latin typeface="Shadows Into Light"/>
              <a:ea typeface="Shadows Into Light"/>
              <a:cs typeface="Shadows Into Light"/>
              <a:sym typeface="Shadows Into Light"/>
            </a:endParaRPr>
          </a:p>
          <a:p>
            <a:pPr algn="ctr">
              <a:buNone/>
            </a:pPr>
            <a:endParaRPr lang="en-US" sz="1200" b="1" dirty="0">
              <a:solidFill>
                <a:srgbClr val="CC0000"/>
              </a:solidFill>
              <a:latin typeface="Shadows Into Light"/>
              <a:ea typeface="Shadows Into Light"/>
              <a:cs typeface="Shadows Into Light"/>
              <a:sym typeface="Shadows Into Light"/>
            </a:endParaRPr>
          </a:p>
          <a:p>
            <a:pPr algn="ctr">
              <a:buNone/>
            </a:pPr>
            <a:endParaRPr lang="en-US" sz="1200" b="1" dirty="0">
              <a:solidFill>
                <a:srgbClr val="CC0000"/>
              </a:solidFill>
              <a:latin typeface="Shadows Into Light"/>
              <a:ea typeface="Shadows Into Light"/>
              <a:cs typeface="Shadows Into Light"/>
              <a:sym typeface="Shadows Into Light"/>
            </a:endParaRPr>
          </a:p>
          <a:p>
            <a:pPr algn="ctr">
              <a:buNone/>
            </a:pPr>
            <a:r>
              <a:rPr lang="en-US" sz="1100" b="1" dirty="0">
                <a:solidFill>
                  <a:srgbClr val="CC0000"/>
                </a:solidFill>
                <a:latin typeface="Shadows Into Light"/>
                <a:ea typeface="Shadows Into Light"/>
                <a:cs typeface="Shadows Into Light"/>
                <a:sym typeface="Shadows Into Light"/>
              </a:rPr>
              <a:t>&amp; success of the channels &amp; produce income from the $ streams</a:t>
            </a:r>
            <a:endParaRPr lang="en" sz="1100" dirty="0">
              <a:latin typeface="Shadows Into Light"/>
              <a:ea typeface="Shadows Into Light"/>
              <a:cs typeface="Shadows Into Light"/>
              <a:sym typeface="Shadows Into Light"/>
            </a:endParaRPr>
          </a:p>
        </p:txBody>
      </p:sp>
    </p:spTree>
    <p:extLst>
      <p:ext uri="{BB962C8B-B14F-4D97-AF65-F5344CB8AC3E}">
        <p14:creationId xmlns:p14="http://schemas.microsoft.com/office/powerpoint/2010/main" val="4228969247"/>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a:t>The business model canvas</a:t>
            </a:r>
          </a:p>
        </p:txBody>
      </p:sp>
      <p:pic>
        <p:nvPicPr>
          <p:cNvPr id="290" name="Shape 290"/>
          <p:cNvPicPr preferRelativeResize="0"/>
          <p:nvPr/>
        </p:nvPicPr>
        <p:blipFill>
          <a:blip r:embed="rId3"/>
          <a:stretch>
            <a:fillRect/>
          </a:stretch>
        </p:blipFill>
        <p:spPr>
          <a:xfrm>
            <a:off x="1041926" y="1503734"/>
            <a:ext cx="6363399" cy="5187199"/>
          </a:xfrm>
          <a:prstGeom prst="rect">
            <a:avLst/>
          </a:prstGeom>
          <a:noFill/>
          <a:ln>
            <a:noFill/>
          </a:ln>
        </p:spPr>
      </p:pic>
    </p:spTree>
    <p:extLst>
      <p:ext uri="{BB962C8B-B14F-4D97-AF65-F5344CB8AC3E}">
        <p14:creationId xmlns:p14="http://schemas.microsoft.com/office/powerpoint/2010/main" val="3852277638"/>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Text Placeholder 2"/>
          <p:cNvSpPr>
            <a:spLocks noGrp="1"/>
          </p:cNvSpPr>
          <p:nvPr>
            <p:ph type="body" idx="1"/>
          </p:nvPr>
        </p:nvSpPr>
        <p:spPr/>
        <p:txBody>
          <a:bodyPr>
            <a:normAutofit fontScale="92500" lnSpcReduction="20000"/>
          </a:bodyPr>
          <a:lstStyle/>
          <a:p>
            <a:r>
              <a:rPr lang="en-US" dirty="0"/>
              <a:t>Based on our value propositions, what kinds of activities are key to our business?</a:t>
            </a:r>
          </a:p>
          <a:p>
            <a:r>
              <a:rPr lang="en-US" dirty="0"/>
              <a:t>What kinds of activities are key to our distribution channels?</a:t>
            </a:r>
          </a:p>
          <a:p>
            <a:r>
              <a:rPr lang="en-US" dirty="0"/>
              <a:t>What kinds of activities are important if we want to maintain our customer relationships?</a:t>
            </a:r>
          </a:p>
          <a:p>
            <a:r>
              <a:rPr lang="en-US" dirty="0"/>
              <a:t>What kinds of activities are fundamental to our revenue streams?</a:t>
            </a:r>
          </a:p>
        </p:txBody>
      </p:sp>
      <p:sp>
        <p:nvSpPr>
          <p:cNvPr id="4" name="Text Placeholder 3"/>
          <p:cNvSpPr>
            <a:spLocks noGrp="1"/>
          </p:cNvSpPr>
          <p:nvPr>
            <p:ph type="body" idx="2"/>
          </p:nvPr>
        </p:nvSpPr>
        <p:spPr/>
        <p:txBody>
          <a:bodyPr/>
          <a:lstStyle/>
          <a:p>
            <a:r>
              <a:rPr lang="en-US" dirty="0"/>
              <a:t>Research &amp; Development</a:t>
            </a:r>
          </a:p>
          <a:p>
            <a:r>
              <a:rPr lang="en-US" dirty="0"/>
              <a:t>Production</a:t>
            </a:r>
          </a:p>
          <a:p>
            <a:r>
              <a:rPr lang="en-US" dirty="0"/>
              <a:t>Marketing</a:t>
            </a:r>
          </a:p>
          <a:p>
            <a:r>
              <a:rPr lang="en-US" dirty="0"/>
              <a:t>Sales &amp; Customer Service</a:t>
            </a:r>
          </a:p>
        </p:txBody>
      </p:sp>
    </p:spTree>
    <p:extLst>
      <p:ext uri="{BB962C8B-B14F-4D97-AF65-F5344CB8AC3E}">
        <p14:creationId xmlns:p14="http://schemas.microsoft.com/office/powerpoint/2010/main" val="315013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p:cNvPicPr preferRelativeResize="0"/>
          <p:nvPr/>
        </p:nvPicPr>
        <p:blipFill>
          <a:blip r:embed="rId3"/>
          <a:stretch>
            <a:fillRect/>
          </a:stretch>
        </p:blipFill>
        <p:spPr>
          <a:xfrm>
            <a:off x="551188" y="206067"/>
            <a:ext cx="8041623" cy="6555232"/>
          </a:xfrm>
          <a:prstGeom prst="rect">
            <a:avLst/>
          </a:prstGeom>
          <a:noFill/>
          <a:ln>
            <a:noFill/>
          </a:ln>
        </p:spPr>
      </p:pic>
      <p:sp>
        <p:nvSpPr>
          <p:cNvPr id="387" name="Shape 387"/>
          <p:cNvSpPr txBox="1"/>
          <p:nvPr/>
        </p:nvSpPr>
        <p:spPr>
          <a:xfrm>
            <a:off x="2222275" y="2822333"/>
            <a:ext cx="1206600" cy="940800"/>
          </a:xfrm>
          <a:prstGeom prst="rect">
            <a:avLst/>
          </a:prstGeom>
        </p:spPr>
        <p:txBody>
          <a:bodyPr lIns="91425" tIns="91425" rIns="91425" bIns="91425" anchor="t" anchorCtr="0">
            <a:noAutofit/>
          </a:bodyPr>
          <a:lstStyle/>
          <a:p>
            <a:pPr>
              <a:buNone/>
            </a:pPr>
            <a:r>
              <a:rPr lang="en-US" sz="1000" b="1" dirty="0">
                <a:solidFill>
                  <a:srgbClr val="CC0000"/>
                </a:solidFill>
                <a:latin typeface="Shadows Into Light"/>
                <a:ea typeface="Shadows Into Light"/>
                <a:cs typeface="Shadows Into Light"/>
                <a:sym typeface="Shadows Into Light"/>
              </a:rPr>
              <a:t>Physical Intellectual Human </a:t>
            </a:r>
          </a:p>
          <a:p>
            <a:pPr>
              <a:buNone/>
            </a:pPr>
            <a:r>
              <a:rPr lang="en-US" sz="1000" b="1" dirty="0">
                <a:solidFill>
                  <a:srgbClr val="CC0000"/>
                </a:solidFill>
                <a:latin typeface="Shadows Into Light"/>
                <a:ea typeface="Shadows Into Light"/>
                <a:cs typeface="Shadows Into Light"/>
                <a:sym typeface="Shadows Into Light"/>
              </a:rPr>
              <a:t>Financial </a:t>
            </a:r>
            <a:endParaRPr lang="en" sz="1100" b="1" dirty="0">
              <a:solidFill>
                <a:srgbClr val="CC0000"/>
              </a:solidFill>
              <a:latin typeface="Shadows Into Light"/>
              <a:ea typeface="Shadows Into Light"/>
              <a:cs typeface="Shadows Into Light"/>
              <a:sym typeface="Shadows Into Light"/>
            </a:endParaRPr>
          </a:p>
        </p:txBody>
      </p:sp>
    </p:spTree>
    <p:extLst>
      <p:ext uri="{BB962C8B-B14F-4D97-AF65-F5344CB8AC3E}">
        <p14:creationId xmlns:p14="http://schemas.microsoft.com/office/powerpoint/2010/main" val="3395960254"/>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prstGeom prst="rect">
            <a:avLst/>
          </a:prstGeom>
        </p:spPr>
        <p:txBody>
          <a:bodyPr lIns="91425" tIns="91425" rIns="91425" bIns="91425" anchor="b" anchorCtr="0">
            <a:noAutofit/>
          </a:bodyPr>
          <a:lstStyle/>
          <a:p>
            <a:pPr>
              <a:buNone/>
            </a:pPr>
            <a:r>
              <a:rPr lang="en"/>
              <a:t>The Key Resources </a:t>
            </a:r>
          </a:p>
        </p:txBody>
      </p:sp>
      <p:sp>
        <p:nvSpPr>
          <p:cNvPr id="393" name="Shape 393"/>
          <p:cNvSpPr txBox="1">
            <a:spLocks noGrp="1"/>
          </p:cNvSpPr>
          <p:nvPr>
            <p:ph type="body" idx="1"/>
          </p:nvPr>
        </p:nvSpPr>
        <p:spPr>
          <a:prstGeom prst="rect">
            <a:avLst/>
          </a:prstGeom>
        </p:spPr>
        <p:txBody>
          <a:bodyPr lIns="91425" tIns="91425" rIns="91425" bIns="91425" anchor="t" anchorCtr="0">
            <a:noAutofit/>
          </a:bodyPr>
          <a:lstStyle/>
          <a:p>
            <a:pPr lvl="0" rtl="0">
              <a:buNone/>
            </a:pPr>
            <a:r>
              <a:rPr lang="en" sz="2400"/>
              <a:t>Which resources should I use to make my business successful? </a:t>
            </a:r>
          </a:p>
          <a:p>
            <a:pPr lvl="0" rtl="0">
              <a:buNone/>
            </a:pPr>
            <a:r>
              <a:rPr lang="en" sz="2400" u="sng">
                <a:latin typeface="Shadows Into Light"/>
                <a:ea typeface="Shadows Into Light"/>
                <a:cs typeface="Shadows Into Light"/>
                <a:sym typeface="Shadows Into Light"/>
              </a:rPr>
              <a:t>It’s about choosing and then planning the proper set of resources</a:t>
            </a:r>
            <a:r>
              <a:rPr lang="en" sz="2400">
                <a:latin typeface="Shadows Into Light"/>
                <a:ea typeface="Shadows Into Light"/>
                <a:cs typeface="Shadows Into Light"/>
                <a:sym typeface="Shadows Into Light"/>
              </a:rPr>
              <a:t>, </a:t>
            </a:r>
          </a:p>
          <a:p>
            <a:pPr lvl="0" rtl="0">
              <a:buNone/>
            </a:pPr>
            <a:r>
              <a:rPr lang="en" sz="2400">
                <a:solidFill>
                  <a:srgbClr val="CC0000"/>
                </a:solidFill>
                <a:latin typeface="Shadows Into Light"/>
                <a:ea typeface="Shadows Into Light"/>
                <a:cs typeface="Shadows Into Light"/>
                <a:sym typeface="Shadows Into Light"/>
              </a:rPr>
              <a:t>*</a:t>
            </a:r>
            <a:r>
              <a:rPr lang="en" sz="2400">
                <a:latin typeface="Shadows Into Light"/>
                <a:ea typeface="Shadows Into Light"/>
                <a:cs typeface="Shadows Into Light"/>
                <a:sym typeface="Shadows Into Light"/>
              </a:rPr>
              <a:t> Physical (machineries, raw material) </a:t>
            </a:r>
          </a:p>
          <a:p>
            <a:pPr lvl="0" rtl="0">
              <a:buNone/>
            </a:pPr>
            <a:r>
              <a:rPr lang="en" sz="2400">
                <a:solidFill>
                  <a:srgbClr val="CC0000"/>
                </a:solidFill>
                <a:latin typeface="Shadows Into Light"/>
                <a:ea typeface="Shadows Into Light"/>
                <a:cs typeface="Shadows Into Light"/>
                <a:sym typeface="Shadows Into Light"/>
              </a:rPr>
              <a:t>*</a:t>
            </a:r>
            <a:r>
              <a:rPr lang="en" sz="2400">
                <a:latin typeface="Shadows Into Light"/>
                <a:ea typeface="Shadows Into Light"/>
                <a:cs typeface="Shadows Into Light"/>
                <a:sym typeface="Shadows Into Light"/>
              </a:rPr>
              <a:t> Intellectual (patents, brand) </a:t>
            </a:r>
          </a:p>
          <a:p>
            <a:pPr lvl="0" rtl="0">
              <a:buNone/>
            </a:pPr>
            <a:r>
              <a:rPr lang="en" sz="2400">
                <a:solidFill>
                  <a:srgbClr val="CC0000"/>
                </a:solidFill>
                <a:latin typeface="Shadows Into Light"/>
                <a:ea typeface="Shadows Into Light"/>
                <a:cs typeface="Shadows Into Light"/>
                <a:sym typeface="Shadows Into Light"/>
              </a:rPr>
              <a:t>*</a:t>
            </a:r>
            <a:r>
              <a:rPr lang="en" sz="2400">
                <a:latin typeface="Shadows Into Light"/>
                <a:ea typeface="Shadows Into Light"/>
                <a:cs typeface="Shadows Into Light"/>
                <a:sym typeface="Shadows Into Light"/>
              </a:rPr>
              <a:t> Human (developers, managers)</a:t>
            </a:r>
          </a:p>
          <a:p>
            <a:pPr>
              <a:buNone/>
            </a:pPr>
            <a:r>
              <a:rPr lang="en" sz="2400">
                <a:solidFill>
                  <a:srgbClr val="CC0000"/>
                </a:solidFill>
                <a:latin typeface="Shadows Into Light"/>
                <a:ea typeface="Shadows Into Light"/>
                <a:cs typeface="Shadows Into Light"/>
                <a:sym typeface="Shadows Into Light"/>
              </a:rPr>
              <a:t>* </a:t>
            </a:r>
            <a:r>
              <a:rPr lang="en" sz="2400">
                <a:latin typeface="Shadows Into Light"/>
                <a:ea typeface="Shadows Into Light"/>
                <a:cs typeface="Shadows Into Light"/>
                <a:sym typeface="Shadows Into Light"/>
              </a:rPr>
              <a:t>Financial </a:t>
            </a:r>
          </a:p>
        </p:txBody>
      </p:sp>
    </p:spTree>
    <p:extLst>
      <p:ext uri="{BB962C8B-B14F-4D97-AF65-F5344CB8AC3E}">
        <p14:creationId xmlns:p14="http://schemas.microsoft.com/office/powerpoint/2010/main" val="119345003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Shape 398"/>
          <p:cNvPicPr preferRelativeResize="0"/>
          <p:nvPr/>
        </p:nvPicPr>
        <p:blipFill>
          <a:blip r:embed="rId3"/>
          <a:stretch>
            <a:fillRect/>
          </a:stretch>
        </p:blipFill>
        <p:spPr>
          <a:xfrm>
            <a:off x="652825" y="134134"/>
            <a:ext cx="8083950" cy="6589732"/>
          </a:xfrm>
          <a:prstGeom prst="rect">
            <a:avLst/>
          </a:prstGeom>
          <a:noFill/>
          <a:ln>
            <a:noFill/>
          </a:ln>
        </p:spPr>
      </p:pic>
      <p:sp>
        <p:nvSpPr>
          <p:cNvPr id="399" name="Shape 399"/>
          <p:cNvSpPr txBox="1"/>
          <p:nvPr/>
        </p:nvSpPr>
        <p:spPr>
          <a:xfrm>
            <a:off x="745067" y="2470633"/>
            <a:ext cx="1515533" cy="1952000"/>
          </a:xfrm>
          <a:prstGeom prst="rect">
            <a:avLst/>
          </a:prstGeom>
        </p:spPr>
        <p:txBody>
          <a:bodyPr lIns="91425" tIns="91425" rIns="91425" bIns="91425" anchor="t" anchorCtr="0">
            <a:noAutofit/>
          </a:bodyPr>
          <a:lstStyle/>
          <a:p>
            <a:pPr>
              <a:buNone/>
            </a:pPr>
            <a:r>
              <a:rPr lang="en-US" sz="1200" b="1" dirty="0">
                <a:solidFill>
                  <a:srgbClr val="CC0000"/>
                </a:solidFill>
                <a:latin typeface="Shadows Into Light"/>
                <a:ea typeface="Shadows Into Light"/>
                <a:cs typeface="Shadows Into Light"/>
                <a:sym typeface="Shadows Into Light"/>
              </a:rPr>
              <a:t>4 Types:</a:t>
            </a:r>
          </a:p>
          <a:p>
            <a:pPr>
              <a:buNone/>
            </a:pPr>
            <a:r>
              <a:rPr lang="en-US" sz="1200" b="1" dirty="0">
                <a:solidFill>
                  <a:srgbClr val="CC0000"/>
                </a:solidFill>
                <a:latin typeface="Shadows Into Light"/>
                <a:ea typeface="Shadows Into Light"/>
                <a:cs typeface="Shadows Into Light"/>
                <a:sym typeface="Shadows Into Light"/>
              </a:rPr>
              <a:t>1.Strategic Alliances (Non-competitors)</a:t>
            </a:r>
          </a:p>
          <a:p>
            <a:pPr>
              <a:buNone/>
            </a:pPr>
            <a:r>
              <a:rPr lang="en-US" sz="1200" b="1" dirty="0">
                <a:solidFill>
                  <a:srgbClr val="CC0000"/>
                </a:solidFill>
                <a:latin typeface="Shadows Into Light"/>
                <a:ea typeface="Shadows Into Light"/>
                <a:cs typeface="Shadows Into Light"/>
                <a:sym typeface="Shadows Into Light"/>
              </a:rPr>
              <a:t>2.Competition</a:t>
            </a:r>
          </a:p>
          <a:p>
            <a:pPr>
              <a:buNone/>
            </a:pPr>
            <a:r>
              <a:rPr lang="en-US" sz="1200" b="1" dirty="0">
                <a:solidFill>
                  <a:srgbClr val="CC0000"/>
                </a:solidFill>
                <a:latin typeface="Shadows Into Light"/>
                <a:ea typeface="Shadows Into Light"/>
                <a:cs typeface="Shadows Into Light"/>
                <a:sym typeface="Shadows Into Light"/>
              </a:rPr>
              <a:t>3.Joint Venture to Develop Business &amp; </a:t>
            </a:r>
          </a:p>
          <a:p>
            <a:pPr>
              <a:buNone/>
            </a:pPr>
            <a:r>
              <a:rPr lang="en-US" sz="1200" b="1" dirty="0">
                <a:solidFill>
                  <a:srgbClr val="CC0000"/>
                </a:solidFill>
                <a:latin typeface="Shadows Into Light"/>
                <a:ea typeface="Shadows Into Light"/>
                <a:cs typeface="Shadows Into Light"/>
                <a:sym typeface="Shadows Into Light"/>
              </a:rPr>
              <a:t>4.Buyer </a:t>
            </a:r>
            <a:r>
              <a:rPr lang="mr-IN" sz="1200" b="1" dirty="0">
                <a:solidFill>
                  <a:srgbClr val="CC0000"/>
                </a:solidFill>
                <a:latin typeface="Shadows Into Light"/>
                <a:ea typeface="Shadows Into Light"/>
                <a:cs typeface="Shadows Into Light"/>
                <a:sym typeface="Shadows Into Light"/>
              </a:rPr>
              <a:t>–</a:t>
            </a:r>
            <a:r>
              <a:rPr lang="en-US" sz="1200" b="1" dirty="0">
                <a:solidFill>
                  <a:srgbClr val="CC0000"/>
                </a:solidFill>
                <a:latin typeface="Shadows Into Light"/>
                <a:ea typeface="Shadows Into Light"/>
                <a:cs typeface="Shadows Into Light"/>
                <a:sym typeface="Shadows Into Light"/>
              </a:rPr>
              <a:t> Supply relationships </a:t>
            </a:r>
          </a:p>
        </p:txBody>
      </p:sp>
    </p:spTree>
    <p:extLst>
      <p:ext uri="{BB962C8B-B14F-4D97-AF65-F5344CB8AC3E}">
        <p14:creationId xmlns:p14="http://schemas.microsoft.com/office/powerpoint/2010/main" val="28930364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prstGeom prst="rect">
            <a:avLst/>
          </a:prstGeom>
        </p:spPr>
        <p:txBody>
          <a:bodyPr lIns="91425" tIns="91425" rIns="91425" bIns="91425" anchor="b" anchorCtr="0">
            <a:noAutofit/>
          </a:bodyPr>
          <a:lstStyle/>
          <a:p>
            <a:pPr>
              <a:buNone/>
            </a:pPr>
            <a:r>
              <a:rPr lang="en"/>
              <a:t>The Key Partners</a:t>
            </a:r>
          </a:p>
        </p:txBody>
      </p:sp>
      <p:sp>
        <p:nvSpPr>
          <p:cNvPr id="405" name="Shape 405"/>
          <p:cNvSpPr txBox="1">
            <a:spLocks noGrp="1"/>
          </p:cNvSpPr>
          <p:nvPr>
            <p:ph type="body" idx="1"/>
          </p:nvPr>
        </p:nvSpPr>
        <p:spPr>
          <a:prstGeom prst="rect">
            <a:avLst/>
          </a:prstGeom>
        </p:spPr>
        <p:txBody>
          <a:bodyPr lIns="91425" tIns="91425" rIns="91425" bIns="91425" anchor="t" anchorCtr="0">
            <a:noAutofit/>
          </a:bodyPr>
          <a:lstStyle/>
          <a:p>
            <a:pPr lvl="0" rtl="0">
              <a:buNone/>
            </a:pPr>
            <a:r>
              <a:rPr lang="en"/>
              <a:t>Who could I cooperate to create value with? </a:t>
            </a:r>
          </a:p>
          <a:p>
            <a:pPr lvl="0" rtl="0">
              <a:buNone/>
            </a:pPr>
            <a:r>
              <a:rPr lang="en" sz="2400" u="sng">
                <a:latin typeface="Shadows Into Light"/>
                <a:ea typeface="Shadows Into Light"/>
                <a:cs typeface="Shadows Into Light"/>
                <a:sym typeface="Shadows Into Light"/>
              </a:rPr>
              <a:t>We can distinguish between for different types of partnerships: </a:t>
            </a:r>
          </a:p>
          <a:p>
            <a:pPr lvl="0" rtl="0">
              <a:buNone/>
            </a:pPr>
            <a:r>
              <a:rPr lang="en" sz="2400">
                <a:solidFill>
                  <a:srgbClr val="CC0000"/>
                </a:solidFill>
                <a:latin typeface="Shadows Into Light"/>
                <a:ea typeface="Shadows Into Light"/>
                <a:cs typeface="Shadows Into Light"/>
                <a:sym typeface="Shadows Into Light"/>
              </a:rPr>
              <a:t>*</a:t>
            </a:r>
            <a:r>
              <a:rPr lang="en" sz="2400">
                <a:latin typeface="Shadows Into Light"/>
                <a:ea typeface="Shadows Into Light"/>
                <a:cs typeface="Shadows Into Light"/>
                <a:sym typeface="Shadows Into Light"/>
              </a:rPr>
              <a:t> Strategic alliances</a:t>
            </a:r>
          </a:p>
          <a:p>
            <a:pPr lvl="0" rtl="0">
              <a:buNone/>
            </a:pPr>
            <a:r>
              <a:rPr lang="en" sz="2400">
                <a:solidFill>
                  <a:srgbClr val="CC0000"/>
                </a:solidFill>
                <a:latin typeface="Shadows Into Light"/>
                <a:ea typeface="Shadows Into Light"/>
                <a:cs typeface="Shadows Into Light"/>
                <a:sym typeface="Shadows Into Light"/>
              </a:rPr>
              <a:t>*</a:t>
            </a:r>
            <a:r>
              <a:rPr lang="en" sz="2400">
                <a:latin typeface="Shadows Into Light"/>
                <a:ea typeface="Shadows Into Light"/>
                <a:cs typeface="Shadows Into Light"/>
                <a:sym typeface="Shadows Into Light"/>
              </a:rPr>
              <a:t> Coopetition</a:t>
            </a:r>
          </a:p>
          <a:p>
            <a:pPr lvl="0" rtl="0">
              <a:buNone/>
            </a:pPr>
            <a:r>
              <a:rPr lang="en" sz="2400">
                <a:solidFill>
                  <a:srgbClr val="CC0000"/>
                </a:solidFill>
                <a:latin typeface="Shadows Into Light"/>
                <a:ea typeface="Shadows Into Light"/>
                <a:cs typeface="Shadows Into Light"/>
                <a:sym typeface="Shadows Into Light"/>
              </a:rPr>
              <a:t>*</a:t>
            </a:r>
            <a:r>
              <a:rPr lang="en" sz="2400">
                <a:latin typeface="Shadows Into Light"/>
                <a:ea typeface="Shadows Into Light"/>
                <a:cs typeface="Shadows Into Light"/>
                <a:sym typeface="Shadows Into Light"/>
              </a:rPr>
              <a:t> Joint Ventures</a:t>
            </a:r>
          </a:p>
          <a:p>
            <a:pPr>
              <a:buNone/>
            </a:pPr>
            <a:r>
              <a:rPr lang="en" sz="2400">
                <a:solidFill>
                  <a:srgbClr val="CC0000"/>
                </a:solidFill>
                <a:latin typeface="Shadows Into Light"/>
                <a:ea typeface="Shadows Into Light"/>
                <a:cs typeface="Shadows Into Light"/>
                <a:sym typeface="Shadows Into Light"/>
              </a:rPr>
              <a:t>*</a:t>
            </a:r>
            <a:r>
              <a:rPr lang="en" sz="2400">
                <a:latin typeface="Shadows Into Light"/>
                <a:ea typeface="Shadows Into Light"/>
                <a:cs typeface="Shadows Into Light"/>
                <a:sym typeface="Shadows Into Light"/>
              </a:rPr>
              <a:t> Buyer-Supplier relationships</a:t>
            </a:r>
          </a:p>
        </p:txBody>
      </p:sp>
    </p:spTree>
    <p:extLst>
      <p:ext uri="{BB962C8B-B14F-4D97-AF65-F5344CB8AC3E}">
        <p14:creationId xmlns:p14="http://schemas.microsoft.com/office/powerpoint/2010/main" val="94227462"/>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Shape 410"/>
          <p:cNvPicPr preferRelativeResize="0"/>
          <p:nvPr/>
        </p:nvPicPr>
        <p:blipFill>
          <a:blip r:embed="rId3"/>
          <a:stretch>
            <a:fillRect/>
          </a:stretch>
        </p:blipFill>
        <p:spPr>
          <a:xfrm>
            <a:off x="699000" y="134149"/>
            <a:ext cx="8083924" cy="6589699"/>
          </a:xfrm>
          <a:prstGeom prst="rect">
            <a:avLst/>
          </a:prstGeom>
          <a:noFill/>
          <a:ln>
            <a:noFill/>
          </a:ln>
        </p:spPr>
      </p:pic>
      <p:sp>
        <p:nvSpPr>
          <p:cNvPr id="411" name="Shape 411"/>
          <p:cNvSpPr txBox="1"/>
          <p:nvPr/>
        </p:nvSpPr>
        <p:spPr>
          <a:xfrm>
            <a:off x="1193550" y="5671034"/>
            <a:ext cx="2334300" cy="755999"/>
          </a:xfrm>
          <a:prstGeom prst="rect">
            <a:avLst/>
          </a:prstGeom>
        </p:spPr>
        <p:txBody>
          <a:bodyPr lIns="91425" tIns="91425" rIns="91425" bIns="91425" anchor="t" anchorCtr="0">
            <a:noAutofit/>
          </a:bodyPr>
          <a:lstStyle/>
          <a:p>
            <a:pPr>
              <a:buNone/>
            </a:pPr>
            <a:r>
              <a:rPr lang="en" b="1">
                <a:solidFill>
                  <a:srgbClr val="CC0000"/>
                </a:solidFill>
                <a:latin typeface="Shadows Into Light"/>
                <a:ea typeface="Shadows Into Light"/>
                <a:cs typeface="Shadows Into Light"/>
                <a:sym typeface="Shadows Into Light"/>
              </a:rPr>
              <a:t>What is driving cost? </a:t>
            </a:r>
          </a:p>
        </p:txBody>
      </p:sp>
    </p:spTree>
    <p:extLst>
      <p:ext uri="{BB962C8B-B14F-4D97-AF65-F5344CB8AC3E}">
        <p14:creationId xmlns:p14="http://schemas.microsoft.com/office/powerpoint/2010/main" val="4032819439"/>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6500" y="1232271"/>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chemeClr val="accent4"/>
                </a:solidFill>
                <a:latin typeface="B Futura Bold"/>
                <a:cs typeface="B Futura Bold"/>
              </a:rPr>
              <a:t>Price? </a:t>
            </a:r>
            <a:endParaRPr lang="en-US" sz="3200" dirty="0">
              <a:solidFill>
                <a:schemeClr val="accent5"/>
              </a:solidFill>
              <a:latin typeface="B Futura Bold"/>
              <a:cs typeface="B Futura Bold"/>
            </a:endParaRPr>
          </a:p>
        </p:txBody>
      </p:sp>
      <p:sp>
        <p:nvSpPr>
          <p:cNvPr id="5" name="Content Placeholder 2"/>
          <p:cNvSpPr txBox="1">
            <a:spLocks/>
          </p:cNvSpPr>
          <p:nvPr/>
        </p:nvSpPr>
        <p:spPr>
          <a:xfrm>
            <a:off x="597100" y="2274932"/>
            <a:ext cx="3652217" cy="17518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2400" dirty="0">
                <a:solidFill>
                  <a:schemeClr val="tx2"/>
                </a:solidFill>
                <a:latin typeface="Futura Book"/>
                <a:cs typeface="Futura Book"/>
              </a:rPr>
              <a:t>Amount of money a company charges for items it offers for sale.</a:t>
            </a:r>
          </a:p>
          <a:p>
            <a:pPr algn="l"/>
            <a:endParaRPr lang="en-US" sz="2400" dirty="0">
              <a:solidFill>
                <a:schemeClr val="bg2"/>
              </a:solidFill>
              <a:latin typeface="Futura Book"/>
              <a:cs typeface="Futura Book"/>
            </a:endParaRPr>
          </a:p>
        </p:txBody>
      </p:sp>
      <p:sp>
        <p:nvSpPr>
          <p:cNvPr id="6" name="Content Placeholder 2"/>
          <p:cNvSpPr txBox="1">
            <a:spLocks/>
          </p:cNvSpPr>
          <p:nvPr/>
        </p:nvSpPr>
        <p:spPr>
          <a:xfrm>
            <a:off x="4444709" y="1485890"/>
            <a:ext cx="3925745" cy="31010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3600" dirty="0">
              <a:solidFill>
                <a:schemeClr val="tx2"/>
              </a:solidFill>
              <a:latin typeface="Futura Book"/>
              <a:cs typeface="Futura Book"/>
            </a:endParaRPr>
          </a:p>
        </p:txBody>
      </p:sp>
      <p:sp>
        <p:nvSpPr>
          <p:cNvPr id="2" name="TextBox 1"/>
          <p:cNvSpPr txBox="1"/>
          <p:nvPr/>
        </p:nvSpPr>
        <p:spPr>
          <a:xfrm>
            <a:off x="4018922" y="3866493"/>
            <a:ext cx="4727370" cy="2031325"/>
          </a:xfrm>
          <a:prstGeom prst="rect">
            <a:avLst/>
          </a:prstGeom>
          <a:noFill/>
        </p:spPr>
        <p:txBody>
          <a:bodyPr wrap="square" rtlCol="0">
            <a:spAutoFit/>
          </a:bodyPr>
          <a:lstStyle/>
          <a:p>
            <a:r>
              <a:rPr lang="en-US" b="1" dirty="0"/>
              <a:t>JIF: </a:t>
            </a:r>
            <a:r>
              <a:rPr lang="en-US" dirty="0"/>
              <a:t>Introduced in 1958, all JIF peanut butter (now owned by </a:t>
            </a:r>
            <a:r>
              <a:rPr lang="en-US" dirty="0" err="1"/>
              <a:t>Smucker's</a:t>
            </a:r>
            <a:r>
              <a:rPr lang="en-US" dirty="0"/>
              <a:t>) is made in Lexington. </a:t>
            </a:r>
          </a:p>
          <a:p>
            <a:endParaRPr lang="en-US" dirty="0"/>
          </a:p>
          <a:p>
            <a:r>
              <a:rPr lang="en-US" b="1" dirty="0"/>
              <a:t>Fun fact</a:t>
            </a:r>
            <a:r>
              <a:rPr lang="en-US" dirty="0"/>
              <a:t>: The JIF plant uses 188 billion peanuts a year.</a:t>
            </a:r>
          </a:p>
          <a:p>
            <a:endParaRPr lang="en-US" dirty="0"/>
          </a:p>
          <a:p>
            <a:endParaRPr lang="en-US" dirty="0"/>
          </a:p>
        </p:txBody>
      </p:sp>
      <p:pic>
        <p:nvPicPr>
          <p:cNvPr id="3" name="Picture 2" descr="jif.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23" y="750511"/>
            <a:ext cx="2678020" cy="2678020"/>
          </a:xfrm>
          <a:prstGeom prst="rect">
            <a:avLst/>
          </a:prstGeom>
        </p:spPr>
      </p:pic>
    </p:spTree>
    <p:extLst>
      <p:ext uri="{BB962C8B-B14F-4D97-AF65-F5344CB8AC3E}">
        <p14:creationId xmlns:p14="http://schemas.microsoft.com/office/powerpoint/2010/main" val="2516440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7500" y="698491"/>
            <a:ext cx="2552700" cy="2362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u="sng" baseline="30000" dirty="0">
                <a:solidFill>
                  <a:schemeClr val="tx2"/>
                </a:solidFill>
                <a:latin typeface="Futura Book"/>
                <a:cs typeface="Futura Book"/>
              </a:rPr>
              <a:t>Considerations</a:t>
            </a:r>
          </a:p>
          <a:p>
            <a:r>
              <a:rPr lang="en-US" sz="3600" baseline="30000" dirty="0">
                <a:solidFill>
                  <a:schemeClr val="accent3">
                    <a:lumMod val="75000"/>
                  </a:schemeClr>
                </a:solidFill>
                <a:latin typeface="Futura Book"/>
                <a:cs typeface="Futura Book"/>
              </a:rPr>
              <a:t>Cost</a:t>
            </a:r>
          </a:p>
          <a:p>
            <a:r>
              <a:rPr lang="en-US" sz="3600" baseline="30000" dirty="0">
                <a:solidFill>
                  <a:schemeClr val="tx2"/>
                </a:solidFill>
                <a:latin typeface="Futura Book"/>
                <a:cs typeface="Futura Book"/>
              </a:rPr>
              <a:t>Competition</a:t>
            </a:r>
          </a:p>
          <a:p>
            <a:r>
              <a:rPr lang="en-US" sz="3600" baseline="30000" dirty="0">
                <a:solidFill>
                  <a:schemeClr val="tx2"/>
                </a:solidFill>
                <a:latin typeface="Futura Book"/>
                <a:cs typeface="Futura Book"/>
              </a:rPr>
              <a:t>Perception</a:t>
            </a:r>
          </a:p>
          <a:p>
            <a:r>
              <a:rPr lang="en-US" sz="3600" baseline="30000" dirty="0">
                <a:solidFill>
                  <a:schemeClr val="tx2"/>
                </a:solidFill>
                <a:latin typeface="Futura Book"/>
                <a:cs typeface="Futura Book"/>
              </a:rPr>
              <a:t>Customers</a:t>
            </a:r>
          </a:p>
          <a:p>
            <a:pPr marL="0" indent="0">
              <a:buNone/>
            </a:pPr>
            <a:r>
              <a:rPr lang="en-US" sz="3600" baseline="30000" dirty="0">
                <a:solidFill>
                  <a:schemeClr val="tx2"/>
                </a:solidFill>
                <a:latin typeface="Futura Book"/>
                <a:cs typeface="Futura Book"/>
              </a:rPr>
              <a:t> </a:t>
            </a:r>
            <a:endParaRPr lang="en-US" sz="3600" dirty="0">
              <a:solidFill>
                <a:schemeClr val="tx2"/>
              </a:solidFill>
              <a:latin typeface="Futura Book"/>
              <a:cs typeface="Futura Book"/>
            </a:endParaRPr>
          </a:p>
        </p:txBody>
      </p:sp>
      <p:sp>
        <p:nvSpPr>
          <p:cNvPr id="3" name="TextBox 2"/>
          <p:cNvSpPr txBox="1"/>
          <p:nvPr/>
        </p:nvSpPr>
        <p:spPr>
          <a:xfrm>
            <a:off x="1735983" y="1752600"/>
            <a:ext cx="7226407" cy="3600986"/>
          </a:xfrm>
          <a:prstGeom prst="rect">
            <a:avLst/>
          </a:prstGeom>
          <a:noFill/>
        </p:spPr>
        <p:txBody>
          <a:bodyPr wrap="none" rtlCol="0">
            <a:spAutoFit/>
          </a:bodyPr>
          <a:lstStyle/>
          <a:p>
            <a:pPr algn="ctr"/>
            <a:r>
              <a:rPr lang="en-US" sz="2400" dirty="0"/>
              <a:t>Which is the Better Buy?</a:t>
            </a:r>
          </a:p>
          <a:p>
            <a:pPr algn="ctr"/>
            <a:endParaRPr lang="en-US" sz="2400" dirty="0"/>
          </a:p>
          <a:p>
            <a:pPr algn="ctr"/>
            <a:r>
              <a:rPr lang="en-US" sz="2400" dirty="0"/>
              <a:t>Price/number of units = cost per unit</a:t>
            </a:r>
          </a:p>
          <a:p>
            <a:endParaRPr lang="en-US" sz="2400" dirty="0"/>
          </a:p>
          <a:p>
            <a:r>
              <a:rPr lang="en-US" sz="2400" u="sng" dirty="0"/>
              <a:t>Price Per Unit: </a:t>
            </a:r>
          </a:p>
          <a:p>
            <a:r>
              <a:rPr lang="en-US" sz="2400" dirty="0"/>
              <a:t>20 ounces of Soda for $.95/20 ounces = $0.05 per ounce</a:t>
            </a:r>
          </a:p>
          <a:p>
            <a:endParaRPr lang="en-US" sz="2400" dirty="0"/>
          </a:p>
          <a:p>
            <a:r>
              <a:rPr lang="en-US" sz="2400" dirty="0"/>
              <a:t>12 ounces of soda for $.75/12 ounces = $.06 per ounce</a:t>
            </a:r>
          </a:p>
          <a:p>
            <a:endParaRPr lang="en-US" dirty="0"/>
          </a:p>
          <a:p>
            <a:endParaRPr lang="en-US" dirty="0"/>
          </a:p>
        </p:txBody>
      </p:sp>
    </p:spTree>
    <p:extLst>
      <p:ext uri="{BB962C8B-B14F-4D97-AF65-F5344CB8AC3E}">
        <p14:creationId xmlns:p14="http://schemas.microsoft.com/office/powerpoint/2010/main" val="396986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7500" y="698491"/>
            <a:ext cx="2552700" cy="2362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u="sng" baseline="30000" dirty="0">
                <a:solidFill>
                  <a:schemeClr val="tx2"/>
                </a:solidFill>
                <a:latin typeface="Futura Book"/>
                <a:cs typeface="Futura Book"/>
              </a:rPr>
              <a:t>Considerations</a:t>
            </a:r>
          </a:p>
          <a:p>
            <a:r>
              <a:rPr lang="en-US" sz="3600" baseline="30000" dirty="0">
                <a:latin typeface="Futura Book"/>
                <a:cs typeface="Futura Book"/>
              </a:rPr>
              <a:t>Cost</a:t>
            </a:r>
          </a:p>
          <a:p>
            <a:r>
              <a:rPr lang="en-US" sz="3600" baseline="30000" dirty="0">
                <a:solidFill>
                  <a:schemeClr val="accent3">
                    <a:lumMod val="75000"/>
                  </a:schemeClr>
                </a:solidFill>
                <a:latin typeface="Futura Book"/>
                <a:cs typeface="Futura Book"/>
              </a:rPr>
              <a:t>Competition</a:t>
            </a:r>
          </a:p>
          <a:p>
            <a:r>
              <a:rPr lang="en-US" sz="3600" baseline="30000" dirty="0">
                <a:solidFill>
                  <a:schemeClr val="tx2"/>
                </a:solidFill>
                <a:latin typeface="Futura Book"/>
                <a:cs typeface="Futura Book"/>
              </a:rPr>
              <a:t>Perception</a:t>
            </a:r>
          </a:p>
          <a:p>
            <a:r>
              <a:rPr lang="en-US" sz="3600" baseline="30000" dirty="0">
                <a:solidFill>
                  <a:schemeClr val="tx2"/>
                </a:solidFill>
                <a:latin typeface="Futura Book"/>
                <a:cs typeface="Futura Book"/>
              </a:rPr>
              <a:t>Customers</a:t>
            </a:r>
            <a:endParaRPr lang="en-US" sz="3600" dirty="0">
              <a:solidFill>
                <a:schemeClr val="tx2"/>
              </a:solidFill>
              <a:latin typeface="Futura Book"/>
              <a:cs typeface="Futura Book"/>
            </a:endParaRPr>
          </a:p>
        </p:txBody>
      </p:sp>
      <p:pic>
        <p:nvPicPr>
          <p:cNvPr id="4" name="Picture 3" descr="lore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824" y="2133601"/>
            <a:ext cx="3340100" cy="2425700"/>
          </a:xfrm>
          <a:prstGeom prst="rect">
            <a:avLst/>
          </a:prstGeom>
        </p:spPr>
      </p:pic>
      <p:sp>
        <p:nvSpPr>
          <p:cNvPr id="5" name="TextBox 4"/>
          <p:cNvSpPr txBox="1"/>
          <p:nvPr/>
        </p:nvSpPr>
        <p:spPr>
          <a:xfrm>
            <a:off x="3962401" y="746412"/>
            <a:ext cx="4334124" cy="1200329"/>
          </a:xfrm>
          <a:prstGeom prst="rect">
            <a:avLst/>
          </a:prstGeom>
          <a:noFill/>
        </p:spPr>
        <p:txBody>
          <a:bodyPr wrap="square" rtlCol="0">
            <a:spAutoFit/>
          </a:bodyPr>
          <a:lstStyle/>
          <a:p>
            <a:r>
              <a:rPr lang="en-US" dirty="0"/>
              <a:t>The beauty product manufacturer </a:t>
            </a:r>
            <a:r>
              <a:rPr lang="en-US" b="1" dirty="0"/>
              <a:t>L’Oreal, </a:t>
            </a:r>
            <a:r>
              <a:rPr lang="en-US" dirty="0"/>
              <a:t>makes </a:t>
            </a:r>
            <a:r>
              <a:rPr lang="en-US" dirty="0" err="1"/>
              <a:t>Garnier</a:t>
            </a:r>
            <a:r>
              <a:rPr lang="en-US" dirty="0"/>
              <a:t> </a:t>
            </a:r>
            <a:r>
              <a:rPr lang="en-US" dirty="0" err="1"/>
              <a:t>Fructis</a:t>
            </a:r>
            <a:r>
              <a:rPr lang="en-US" dirty="0"/>
              <a:t>  </a:t>
            </a:r>
          </a:p>
          <a:p>
            <a:endParaRPr lang="en-US" dirty="0"/>
          </a:p>
          <a:p>
            <a:r>
              <a:rPr lang="en-US" dirty="0"/>
              <a:t>* Florence </a:t>
            </a:r>
          </a:p>
        </p:txBody>
      </p:sp>
    </p:spTree>
    <p:extLst>
      <p:ext uri="{BB962C8B-B14F-4D97-AF65-F5344CB8AC3E}">
        <p14:creationId xmlns:p14="http://schemas.microsoft.com/office/powerpoint/2010/main" val="329257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17500" y="698491"/>
            <a:ext cx="2552700" cy="2362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u="sng" baseline="30000" dirty="0">
                <a:solidFill>
                  <a:schemeClr val="tx2"/>
                </a:solidFill>
                <a:latin typeface="Futura Book"/>
                <a:cs typeface="Futura Book"/>
              </a:rPr>
              <a:t>Considerations</a:t>
            </a:r>
          </a:p>
          <a:p>
            <a:r>
              <a:rPr lang="en-US" sz="3600" baseline="30000" dirty="0">
                <a:latin typeface="Futura Book"/>
                <a:cs typeface="Futura Book"/>
              </a:rPr>
              <a:t>Cost</a:t>
            </a:r>
          </a:p>
          <a:p>
            <a:r>
              <a:rPr lang="en-US" sz="3600" baseline="30000" dirty="0">
                <a:latin typeface="Futura Book"/>
                <a:cs typeface="Futura Book"/>
              </a:rPr>
              <a:t>Competition</a:t>
            </a:r>
          </a:p>
          <a:p>
            <a:r>
              <a:rPr lang="en-US" sz="3600" baseline="30000" dirty="0">
                <a:solidFill>
                  <a:schemeClr val="accent3">
                    <a:lumMod val="75000"/>
                  </a:schemeClr>
                </a:solidFill>
                <a:latin typeface="Futura Book"/>
                <a:cs typeface="Futura Book"/>
              </a:rPr>
              <a:t>Perception</a:t>
            </a:r>
          </a:p>
          <a:p>
            <a:r>
              <a:rPr lang="en-US" sz="3600" baseline="30000" dirty="0">
                <a:solidFill>
                  <a:schemeClr val="tx2"/>
                </a:solidFill>
                <a:latin typeface="Futura Book"/>
                <a:cs typeface="Futura Book"/>
              </a:rPr>
              <a:t>Customers</a:t>
            </a:r>
            <a:endParaRPr lang="en-US" sz="3600" dirty="0">
              <a:solidFill>
                <a:schemeClr val="tx2"/>
              </a:solidFill>
              <a:latin typeface="Futura Book"/>
              <a:cs typeface="Futura Book"/>
            </a:endParaRPr>
          </a:p>
        </p:txBody>
      </p:sp>
      <p:pic>
        <p:nvPicPr>
          <p:cNvPr id="7" name="Picture 6"/>
          <p:cNvPicPr>
            <a:picLocks noChangeAspect="1"/>
          </p:cNvPicPr>
          <p:nvPr/>
        </p:nvPicPr>
        <p:blipFill>
          <a:blip r:embed="rId2"/>
          <a:stretch>
            <a:fillRect/>
          </a:stretch>
        </p:blipFill>
        <p:spPr>
          <a:xfrm>
            <a:off x="2870200" y="863600"/>
            <a:ext cx="5244757" cy="3638550"/>
          </a:xfrm>
          <a:prstGeom prst="rect">
            <a:avLst/>
          </a:prstGeom>
        </p:spPr>
      </p:pic>
      <p:sp>
        <p:nvSpPr>
          <p:cNvPr id="8" name="TextBox 7"/>
          <p:cNvSpPr txBox="1"/>
          <p:nvPr/>
        </p:nvSpPr>
        <p:spPr>
          <a:xfrm>
            <a:off x="1117600" y="4619648"/>
            <a:ext cx="6227714" cy="923330"/>
          </a:xfrm>
          <a:prstGeom prst="rect">
            <a:avLst/>
          </a:prstGeom>
          <a:noFill/>
        </p:spPr>
        <p:txBody>
          <a:bodyPr wrap="square" rtlCol="0">
            <a:spAutoFit/>
          </a:bodyPr>
          <a:lstStyle/>
          <a:p>
            <a:r>
              <a:rPr lang="en-US" dirty="0"/>
              <a:t>Ninety percent of all disco balls made in the U.S. are manufactured by </a:t>
            </a:r>
            <a:r>
              <a:rPr lang="en-US" b="1" dirty="0"/>
              <a:t>Omega National Products </a:t>
            </a:r>
            <a:r>
              <a:rPr lang="en-US" dirty="0"/>
              <a:t>in Louisville, which also makes kitchen cabinetry.</a:t>
            </a:r>
          </a:p>
        </p:txBody>
      </p:sp>
    </p:spTree>
    <p:extLst>
      <p:ext uri="{BB962C8B-B14F-4D97-AF65-F5344CB8AC3E}">
        <p14:creationId xmlns:p14="http://schemas.microsoft.com/office/powerpoint/2010/main" val="303350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dirty="0"/>
              <a:t>The canvas - </a:t>
            </a:r>
            <a:r>
              <a:rPr lang="en" sz="2400" dirty="0"/>
              <a:t>A Blank Space</a:t>
            </a:r>
          </a:p>
        </p:txBody>
      </p:sp>
      <p:sp>
        <p:nvSpPr>
          <p:cNvPr id="260" name="Shape 260"/>
          <p:cNvSpPr/>
          <p:nvPr/>
        </p:nvSpPr>
        <p:spPr>
          <a:xfrm>
            <a:off x="3732325" y="1802433"/>
            <a:ext cx="1391400" cy="3631200"/>
          </a:xfrm>
          <a:prstGeom prst="roundRect">
            <a:avLst>
              <a:gd name="adj" fmla="val 16667"/>
            </a:avLst>
          </a:prstGeom>
          <a:solidFill>
            <a:srgbClr val="9FC5E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 sz="1800"/>
              <a:t>What?</a:t>
            </a:r>
          </a:p>
        </p:txBody>
      </p:sp>
    </p:spTree>
    <p:extLst>
      <p:ext uri="{BB962C8B-B14F-4D97-AF65-F5344CB8AC3E}">
        <p14:creationId xmlns:p14="http://schemas.microsoft.com/office/powerpoint/2010/main" val="3580832484"/>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0" y="749300"/>
            <a:ext cx="184666" cy="369332"/>
          </a:xfrm>
          <a:prstGeom prst="rect">
            <a:avLst/>
          </a:prstGeom>
          <a:noFill/>
        </p:spPr>
        <p:txBody>
          <a:bodyPr wrap="none" rtlCol="0">
            <a:spAutoFit/>
          </a:bodyPr>
          <a:lstStyle/>
          <a:p>
            <a:endParaRPr lang="en-US" dirty="0"/>
          </a:p>
        </p:txBody>
      </p:sp>
      <p:sp>
        <p:nvSpPr>
          <p:cNvPr id="3" name="Content Placeholder 2"/>
          <p:cNvSpPr txBox="1">
            <a:spLocks/>
          </p:cNvSpPr>
          <p:nvPr/>
        </p:nvSpPr>
        <p:spPr>
          <a:xfrm>
            <a:off x="317500" y="698491"/>
            <a:ext cx="2552700" cy="2362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u="sng" baseline="30000" dirty="0">
                <a:solidFill>
                  <a:schemeClr val="tx2"/>
                </a:solidFill>
                <a:latin typeface="Futura Book"/>
                <a:cs typeface="Futura Book"/>
              </a:rPr>
              <a:t>Considerations</a:t>
            </a:r>
          </a:p>
          <a:p>
            <a:r>
              <a:rPr lang="en-US" sz="3600" baseline="30000" dirty="0">
                <a:latin typeface="Futura Book"/>
                <a:cs typeface="Futura Book"/>
              </a:rPr>
              <a:t>Cost</a:t>
            </a:r>
          </a:p>
          <a:p>
            <a:r>
              <a:rPr lang="en-US" sz="3600" baseline="30000" dirty="0">
                <a:latin typeface="Futura Book"/>
                <a:cs typeface="Futura Book"/>
              </a:rPr>
              <a:t>Competition</a:t>
            </a:r>
          </a:p>
          <a:p>
            <a:r>
              <a:rPr lang="en-US" sz="3600" baseline="30000" dirty="0">
                <a:latin typeface="Futura Book"/>
                <a:cs typeface="Futura Book"/>
              </a:rPr>
              <a:t>Perception</a:t>
            </a:r>
          </a:p>
          <a:p>
            <a:r>
              <a:rPr lang="en-US" sz="3600" baseline="30000" dirty="0">
                <a:solidFill>
                  <a:schemeClr val="accent3">
                    <a:lumMod val="75000"/>
                  </a:schemeClr>
                </a:solidFill>
                <a:latin typeface="Futura Book"/>
                <a:cs typeface="Futura Book"/>
              </a:rPr>
              <a:t>Customers</a:t>
            </a:r>
            <a:endParaRPr lang="en-US" sz="3600" dirty="0">
              <a:solidFill>
                <a:schemeClr val="accent3">
                  <a:lumMod val="75000"/>
                </a:schemeClr>
              </a:solidFill>
              <a:latin typeface="Futura Book"/>
              <a:cs typeface="Futura Book"/>
            </a:endParaRPr>
          </a:p>
        </p:txBody>
      </p:sp>
      <p:pic>
        <p:nvPicPr>
          <p:cNvPr id="4" name="Picture 3"/>
          <p:cNvPicPr>
            <a:picLocks noChangeAspect="1"/>
          </p:cNvPicPr>
          <p:nvPr/>
        </p:nvPicPr>
        <p:blipFill>
          <a:blip r:embed="rId2"/>
          <a:stretch>
            <a:fillRect/>
          </a:stretch>
        </p:blipFill>
        <p:spPr>
          <a:xfrm>
            <a:off x="2691626" y="749300"/>
            <a:ext cx="3429774" cy="4573032"/>
          </a:xfrm>
          <a:prstGeom prst="rect">
            <a:avLst/>
          </a:prstGeom>
        </p:spPr>
      </p:pic>
      <p:sp>
        <p:nvSpPr>
          <p:cNvPr id="6" name="TextBox 5"/>
          <p:cNvSpPr txBox="1"/>
          <p:nvPr/>
        </p:nvSpPr>
        <p:spPr>
          <a:xfrm>
            <a:off x="6502400" y="798016"/>
            <a:ext cx="1872445" cy="4524316"/>
          </a:xfrm>
          <a:prstGeom prst="rect">
            <a:avLst/>
          </a:prstGeom>
          <a:noFill/>
        </p:spPr>
        <p:txBody>
          <a:bodyPr wrap="square" rtlCol="0">
            <a:spAutoFit/>
          </a:bodyPr>
          <a:lstStyle/>
          <a:p>
            <a:r>
              <a:rPr lang="en-US" b="1" dirty="0"/>
              <a:t>Monster Rings and Cages </a:t>
            </a:r>
            <a:r>
              <a:rPr lang="en-US" dirty="0"/>
              <a:t>in Lawrenceburg designs and ships boxing rings, wrestling cages and other fighting equipment worldwide. Many famous rings, such as the one in Madison Square Garden, were made in Kentucky.</a:t>
            </a:r>
          </a:p>
          <a:p>
            <a:endParaRPr lang="en-US" dirty="0"/>
          </a:p>
        </p:txBody>
      </p:sp>
    </p:spTree>
    <p:extLst>
      <p:ext uri="{BB962C8B-B14F-4D97-AF65-F5344CB8AC3E}">
        <p14:creationId xmlns:p14="http://schemas.microsoft.com/office/powerpoint/2010/main" val="1862345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19035"/>
            <a:ext cx="6903490" cy="1200329"/>
          </a:xfrm>
          <a:prstGeom prst="rect">
            <a:avLst/>
          </a:prstGeom>
          <a:noFill/>
        </p:spPr>
        <p:txBody>
          <a:bodyPr wrap="none" rtlCol="0">
            <a:spAutoFit/>
          </a:bodyPr>
          <a:lstStyle/>
          <a:p>
            <a:r>
              <a:rPr lang="en-US" sz="3600" dirty="0">
                <a:solidFill>
                  <a:srgbClr val="C13414"/>
                </a:solidFill>
              </a:rPr>
              <a:t>Cost </a:t>
            </a:r>
          </a:p>
          <a:p>
            <a:r>
              <a:rPr lang="en-US" dirty="0">
                <a:solidFill>
                  <a:srgbClr val="C13414"/>
                </a:solidFill>
              </a:rPr>
              <a:t>Expenses directly related with producing or making a product or service </a:t>
            </a:r>
          </a:p>
          <a:p>
            <a:endParaRPr lang="en-US" dirty="0"/>
          </a:p>
        </p:txBody>
      </p:sp>
      <p:sp>
        <p:nvSpPr>
          <p:cNvPr id="3" name="TextBox 2"/>
          <p:cNvSpPr txBox="1"/>
          <p:nvPr/>
        </p:nvSpPr>
        <p:spPr>
          <a:xfrm>
            <a:off x="711200" y="1721177"/>
            <a:ext cx="3441700" cy="3600986"/>
          </a:xfrm>
          <a:prstGeom prst="rect">
            <a:avLst/>
          </a:prstGeom>
          <a:noFill/>
        </p:spPr>
        <p:txBody>
          <a:bodyPr wrap="square" rtlCol="0">
            <a:spAutoFit/>
          </a:bodyPr>
          <a:lstStyle/>
          <a:p>
            <a:r>
              <a:rPr lang="en-US" sz="2400" dirty="0"/>
              <a:t>To design a custom engagement ring:</a:t>
            </a:r>
          </a:p>
          <a:p>
            <a:pPr marL="285750" indent="-285750">
              <a:buFontTx/>
              <a:buChar char="•"/>
            </a:pPr>
            <a:r>
              <a:rPr lang="en-US" sz="2400" dirty="0"/>
              <a:t>Cost of CAD design</a:t>
            </a:r>
          </a:p>
          <a:p>
            <a:pPr marL="285750" indent="-285750">
              <a:buFontTx/>
              <a:buChar char="•"/>
            </a:pPr>
            <a:r>
              <a:rPr lang="en-US" sz="2400" dirty="0"/>
              <a:t>Cost of Material</a:t>
            </a:r>
          </a:p>
          <a:p>
            <a:pPr marL="742950" lvl="1" indent="-285750">
              <a:buFontTx/>
              <a:buChar char="•"/>
            </a:pPr>
            <a:r>
              <a:rPr lang="en-US" sz="2400" dirty="0"/>
              <a:t>Stones</a:t>
            </a:r>
          </a:p>
          <a:p>
            <a:pPr marL="742950" lvl="1" indent="-285750">
              <a:buFontTx/>
              <a:buChar char="•"/>
            </a:pPr>
            <a:r>
              <a:rPr lang="en-US" sz="2400" dirty="0"/>
              <a:t>Metals</a:t>
            </a:r>
          </a:p>
          <a:p>
            <a:pPr marL="285750" indent="-285750">
              <a:buFontTx/>
              <a:buChar char="•"/>
            </a:pPr>
            <a:r>
              <a:rPr lang="en-US" sz="2400" dirty="0"/>
              <a:t>Cost of Labor</a:t>
            </a:r>
          </a:p>
          <a:p>
            <a:pPr marL="285750" indent="-285750">
              <a:buFontTx/>
              <a:buChar char="•"/>
            </a:pPr>
            <a:r>
              <a:rPr lang="en-US" sz="2400" dirty="0"/>
              <a:t>Appraisal Cost</a:t>
            </a:r>
          </a:p>
          <a:p>
            <a:pPr marL="285750" indent="-285750">
              <a:buFontTx/>
              <a:buChar char="•"/>
            </a:pPr>
            <a:endParaRPr lang="en-US" dirty="0"/>
          </a:p>
          <a:p>
            <a:pPr marL="285750" indent="-285750">
              <a:buFontTx/>
              <a:buChar char="•"/>
            </a:pPr>
            <a:endParaRPr lang="en-US" dirty="0"/>
          </a:p>
        </p:txBody>
      </p:sp>
      <p:pic>
        <p:nvPicPr>
          <p:cNvPr id="4" name="Picture 3" descr="tiffan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845" y="1571284"/>
            <a:ext cx="2618028" cy="3934196"/>
          </a:xfrm>
          <a:prstGeom prst="rect">
            <a:avLst/>
          </a:prstGeom>
        </p:spPr>
      </p:pic>
      <p:sp>
        <p:nvSpPr>
          <p:cNvPr id="5" name="TextBox 4"/>
          <p:cNvSpPr txBox="1"/>
          <p:nvPr/>
        </p:nvSpPr>
        <p:spPr>
          <a:xfrm>
            <a:off x="6649804" y="1948313"/>
            <a:ext cx="2031021" cy="2308324"/>
          </a:xfrm>
          <a:prstGeom prst="rect">
            <a:avLst/>
          </a:prstGeom>
          <a:noFill/>
        </p:spPr>
        <p:txBody>
          <a:bodyPr wrap="square" rtlCol="0">
            <a:spAutoFit/>
          </a:bodyPr>
          <a:lstStyle/>
          <a:p>
            <a:r>
              <a:rPr lang="en-US" b="1" dirty="0"/>
              <a:t>Tiffany &amp; Co., </a:t>
            </a:r>
            <a:r>
              <a:rPr lang="en-US" dirty="0"/>
              <a:t>in Lexington, produces the classic six-pronged engagement ring and other pieces of fine jewelry.</a:t>
            </a:r>
          </a:p>
          <a:p>
            <a:endParaRPr lang="en-US" dirty="0"/>
          </a:p>
        </p:txBody>
      </p:sp>
    </p:spTree>
    <p:extLst>
      <p:ext uri="{BB962C8B-B14F-4D97-AF65-F5344CB8AC3E}">
        <p14:creationId xmlns:p14="http://schemas.microsoft.com/office/powerpoint/2010/main" val="1242852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217" y="706784"/>
            <a:ext cx="7531653" cy="4401205"/>
          </a:xfrm>
          <a:prstGeom prst="rect">
            <a:avLst/>
          </a:prstGeom>
          <a:noFill/>
        </p:spPr>
        <p:txBody>
          <a:bodyPr wrap="square" rtlCol="0">
            <a:spAutoFit/>
          </a:bodyPr>
          <a:lstStyle/>
          <a:p>
            <a:pPr algn="ctr"/>
            <a:r>
              <a:rPr lang="en-US" sz="2800" dirty="0">
                <a:solidFill>
                  <a:srgbClr val="FF0000"/>
                </a:solidFill>
              </a:rPr>
              <a:t>Costs </a:t>
            </a:r>
            <a:r>
              <a:rPr lang="mr-IN" sz="2800" dirty="0">
                <a:solidFill>
                  <a:srgbClr val="FF0000"/>
                </a:solidFill>
              </a:rPr>
              <a:t>–</a:t>
            </a:r>
            <a:r>
              <a:rPr lang="en-US" sz="2800" dirty="0">
                <a:solidFill>
                  <a:srgbClr val="FF0000"/>
                </a:solidFill>
              </a:rPr>
              <a:t> Two Types </a:t>
            </a:r>
          </a:p>
          <a:p>
            <a:endParaRPr lang="en-US" dirty="0"/>
          </a:p>
          <a:p>
            <a:r>
              <a:rPr lang="en-US" sz="2400" dirty="0">
                <a:solidFill>
                  <a:srgbClr val="FF0000"/>
                </a:solidFill>
              </a:rPr>
              <a:t>Fixed Costs </a:t>
            </a:r>
            <a:r>
              <a:rPr lang="mr-IN" dirty="0"/>
              <a:t>–</a:t>
            </a:r>
            <a:r>
              <a:rPr lang="en-US" dirty="0"/>
              <a:t> Costs that don’t change over time. Foundation of business to run month-to-month </a:t>
            </a:r>
          </a:p>
          <a:p>
            <a:pPr marL="285750" indent="-285750">
              <a:buFont typeface="Arial"/>
              <a:buChar char="•"/>
            </a:pPr>
            <a:r>
              <a:rPr lang="en-US" dirty="0"/>
              <a:t>Rent</a:t>
            </a:r>
          </a:p>
          <a:p>
            <a:pPr marL="285750" indent="-285750">
              <a:buFont typeface="Arial"/>
              <a:buChar char="•"/>
            </a:pPr>
            <a:r>
              <a:rPr lang="en-US" dirty="0"/>
              <a:t>Salary/wages</a:t>
            </a:r>
          </a:p>
          <a:p>
            <a:pPr marL="285750" indent="-285750">
              <a:buFont typeface="Arial"/>
              <a:buChar char="•"/>
            </a:pPr>
            <a:r>
              <a:rPr lang="en-US" dirty="0"/>
              <a:t>Utilities</a:t>
            </a:r>
          </a:p>
          <a:p>
            <a:endParaRPr lang="en-US" sz="2400" dirty="0">
              <a:solidFill>
                <a:srgbClr val="FF0000"/>
              </a:solidFill>
            </a:endParaRPr>
          </a:p>
          <a:p>
            <a:r>
              <a:rPr lang="en-US" sz="2400" dirty="0">
                <a:solidFill>
                  <a:srgbClr val="FF0000"/>
                </a:solidFill>
              </a:rPr>
              <a:t>Variable Costs </a:t>
            </a:r>
            <a:r>
              <a:rPr lang="mr-IN" dirty="0"/>
              <a:t>–</a:t>
            </a:r>
            <a:r>
              <a:rPr lang="en-US" dirty="0"/>
              <a:t> Costs that fluctuate based on business activity. </a:t>
            </a:r>
          </a:p>
          <a:p>
            <a:pPr marL="285750" indent="-285750">
              <a:buFont typeface="Arial"/>
              <a:buChar char="•"/>
            </a:pPr>
            <a:r>
              <a:rPr lang="en-US" dirty="0"/>
              <a:t>Business sells 5 units in month 1 = 5*X </a:t>
            </a:r>
          </a:p>
          <a:p>
            <a:pPr marL="285750" indent="-285750">
              <a:buFont typeface="Arial"/>
              <a:buChar char="•"/>
            </a:pPr>
            <a:r>
              <a:rPr lang="en-US" dirty="0"/>
              <a:t>Business sells 500 units in month 2 = 500*X </a:t>
            </a:r>
          </a:p>
          <a:p>
            <a:pPr marL="285750" indent="-285750">
              <a:buFont typeface="Arial"/>
              <a:buChar char="•"/>
            </a:pPr>
            <a:endParaRPr lang="en-US" dirty="0"/>
          </a:p>
          <a:p>
            <a:r>
              <a:rPr lang="en-US" dirty="0"/>
              <a:t> </a:t>
            </a:r>
          </a:p>
          <a:p>
            <a:endParaRPr lang="en-US" dirty="0"/>
          </a:p>
        </p:txBody>
      </p:sp>
    </p:spTree>
    <p:extLst>
      <p:ext uri="{BB962C8B-B14F-4D97-AF65-F5344CB8AC3E}">
        <p14:creationId xmlns:p14="http://schemas.microsoft.com/office/powerpoint/2010/main" val="256234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Shape 422"/>
          <p:cNvPicPr preferRelativeResize="0"/>
          <p:nvPr/>
        </p:nvPicPr>
        <p:blipFill>
          <a:blip r:embed="rId3"/>
          <a:stretch>
            <a:fillRect/>
          </a:stretch>
        </p:blipFill>
        <p:spPr>
          <a:xfrm>
            <a:off x="516849" y="123401"/>
            <a:ext cx="8110300" cy="6611199"/>
          </a:xfrm>
          <a:prstGeom prst="rect">
            <a:avLst/>
          </a:prstGeom>
          <a:noFill/>
          <a:ln>
            <a:noFill/>
          </a:ln>
        </p:spPr>
      </p:pic>
      <p:sp>
        <p:nvSpPr>
          <p:cNvPr id="423" name="Shape 423"/>
          <p:cNvSpPr txBox="1"/>
          <p:nvPr/>
        </p:nvSpPr>
        <p:spPr>
          <a:xfrm>
            <a:off x="4892925" y="5697401"/>
            <a:ext cx="2624400" cy="773599"/>
          </a:xfrm>
          <a:prstGeom prst="rect">
            <a:avLst/>
          </a:prstGeom>
        </p:spPr>
        <p:txBody>
          <a:bodyPr lIns="91425" tIns="91425" rIns="91425" bIns="91425" anchor="t" anchorCtr="0">
            <a:noAutofit/>
          </a:bodyPr>
          <a:lstStyle/>
          <a:p>
            <a:pPr>
              <a:buNone/>
            </a:pPr>
            <a:r>
              <a:rPr lang="en" b="1">
                <a:solidFill>
                  <a:srgbClr val="CC0000"/>
                </a:solidFill>
                <a:latin typeface="Shadows Into Light"/>
                <a:ea typeface="Shadows Into Light"/>
                <a:cs typeface="Shadows Into Light"/>
                <a:sym typeface="Shadows Into Light"/>
              </a:rPr>
              <a:t>How do you make money? </a:t>
            </a:r>
          </a:p>
        </p:txBody>
      </p:sp>
    </p:spTree>
    <p:extLst>
      <p:ext uri="{BB962C8B-B14F-4D97-AF65-F5344CB8AC3E}">
        <p14:creationId xmlns:p14="http://schemas.microsoft.com/office/powerpoint/2010/main" val="315382915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521" y="618435"/>
            <a:ext cx="7675217" cy="1015663"/>
          </a:xfrm>
          <a:prstGeom prst="rect">
            <a:avLst/>
          </a:prstGeom>
          <a:noFill/>
        </p:spPr>
        <p:txBody>
          <a:bodyPr wrap="square" rtlCol="0">
            <a:spAutoFit/>
          </a:bodyPr>
          <a:lstStyle/>
          <a:p>
            <a:pPr algn="ctr"/>
            <a:r>
              <a:rPr lang="en-US" sz="2400" dirty="0">
                <a:solidFill>
                  <a:srgbClr val="FF0000"/>
                </a:solidFill>
              </a:rPr>
              <a:t>Revenue Streams </a:t>
            </a:r>
            <a:r>
              <a:rPr lang="mr-IN" sz="2400" dirty="0"/>
              <a:t>–</a:t>
            </a:r>
            <a:r>
              <a:rPr lang="en-US" sz="2400" dirty="0"/>
              <a:t> How your company will make money.  </a:t>
            </a:r>
          </a:p>
          <a:p>
            <a:endParaRPr lang="en-US" dirty="0"/>
          </a:p>
          <a:p>
            <a:endParaRPr lang="en-US" dirty="0"/>
          </a:p>
        </p:txBody>
      </p:sp>
      <p:sp>
        <p:nvSpPr>
          <p:cNvPr id="3" name="TextBox 2"/>
          <p:cNvSpPr txBox="1"/>
          <p:nvPr/>
        </p:nvSpPr>
        <p:spPr>
          <a:xfrm>
            <a:off x="386521" y="1207492"/>
            <a:ext cx="7891413" cy="4154983"/>
          </a:xfrm>
          <a:prstGeom prst="rect">
            <a:avLst/>
          </a:prstGeom>
          <a:noFill/>
        </p:spPr>
        <p:txBody>
          <a:bodyPr wrap="square" rtlCol="0">
            <a:spAutoFit/>
          </a:bodyPr>
          <a:lstStyle/>
          <a:p>
            <a:r>
              <a:rPr lang="en-US" sz="1600" dirty="0">
                <a:solidFill>
                  <a:srgbClr val="FF0000"/>
                </a:solidFill>
              </a:rPr>
              <a:t>Asset Sale - </a:t>
            </a:r>
            <a:r>
              <a:rPr lang="en-US" sz="1600" dirty="0"/>
              <a:t>(the most common type) Selling ownership rights to a physical good. e.g. Wal-Mart</a:t>
            </a:r>
            <a:br>
              <a:rPr lang="en-US" sz="1600" dirty="0"/>
            </a:br>
            <a:endParaRPr lang="en-US" sz="1600" dirty="0"/>
          </a:p>
          <a:p>
            <a:r>
              <a:rPr lang="en-US" sz="1600" dirty="0">
                <a:solidFill>
                  <a:srgbClr val="FF0000"/>
                </a:solidFill>
              </a:rPr>
              <a:t>Usage Fee </a:t>
            </a:r>
            <a:r>
              <a:rPr lang="en-US" sz="1600" dirty="0"/>
              <a:t>- Money generated from the use of a particular service e.g. UPS</a:t>
            </a:r>
            <a:br>
              <a:rPr lang="en-US" sz="1600" dirty="0"/>
            </a:br>
            <a:endParaRPr lang="en-US" sz="1600" dirty="0"/>
          </a:p>
          <a:p>
            <a:r>
              <a:rPr lang="en-US" sz="1600" dirty="0">
                <a:solidFill>
                  <a:srgbClr val="FF0000"/>
                </a:solidFill>
              </a:rPr>
              <a:t>Subscription Fees </a:t>
            </a:r>
            <a:r>
              <a:rPr lang="en-US" sz="1600" dirty="0"/>
              <a:t>- Revenue generated by selling a continuous service. e.g. Netflix</a:t>
            </a:r>
            <a:br>
              <a:rPr lang="en-US" sz="1600" dirty="0"/>
            </a:br>
            <a:endParaRPr lang="en-US" sz="1600" dirty="0"/>
          </a:p>
          <a:p>
            <a:r>
              <a:rPr lang="en-US" sz="1600" dirty="0">
                <a:solidFill>
                  <a:srgbClr val="FF0000"/>
                </a:solidFill>
              </a:rPr>
              <a:t>Lending/Leasing/Renting </a:t>
            </a:r>
            <a:r>
              <a:rPr lang="en-US" sz="1600" dirty="0"/>
              <a:t>- Giving exclusive right to an asset for a particular period of time. e.g. Leasing a Car</a:t>
            </a:r>
            <a:br>
              <a:rPr lang="en-US" sz="1600" dirty="0"/>
            </a:br>
            <a:endParaRPr lang="en-US" sz="1600" dirty="0"/>
          </a:p>
          <a:p>
            <a:r>
              <a:rPr lang="en-US" sz="1600" dirty="0">
                <a:solidFill>
                  <a:srgbClr val="FF0000"/>
                </a:solidFill>
              </a:rPr>
              <a:t>Licensing </a:t>
            </a:r>
            <a:r>
              <a:rPr lang="en-US" sz="1600" dirty="0"/>
              <a:t>- Revenue generated from charging for the use of a protected intellectual property.</a:t>
            </a:r>
            <a:br>
              <a:rPr lang="en-US" sz="1600" dirty="0"/>
            </a:br>
            <a:endParaRPr lang="en-US" sz="1600" dirty="0"/>
          </a:p>
          <a:p>
            <a:r>
              <a:rPr lang="en-US" sz="1600" dirty="0">
                <a:solidFill>
                  <a:srgbClr val="FF0000"/>
                </a:solidFill>
              </a:rPr>
              <a:t>Brokerage Fees </a:t>
            </a:r>
            <a:r>
              <a:rPr lang="en-US" sz="1600" dirty="0"/>
              <a:t>- Revenue generated from an intermediate service between 2 parties. e.g. Broker selling a house for commission</a:t>
            </a:r>
            <a:br>
              <a:rPr lang="en-US" sz="1600" dirty="0"/>
            </a:br>
            <a:endParaRPr lang="en-US" sz="1600" dirty="0"/>
          </a:p>
          <a:p>
            <a:r>
              <a:rPr lang="en-US" sz="1600" dirty="0">
                <a:solidFill>
                  <a:srgbClr val="FF0000"/>
                </a:solidFill>
              </a:rPr>
              <a:t>Advertising </a:t>
            </a:r>
            <a:r>
              <a:rPr lang="en-US" sz="1600" dirty="0"/>
              <a:t>- Revenue generated from charging fees for product advertising.</a:t>
            </a:r>
          </a:p>
        </p:txBody>
      </p:sp>
    </p:spTree>
    <p:extLst>
      <p:ext uri="{BB962C8B-B14F-4D97-AF65-F5344CB8AC3E}">
        <p14:creationId xmlns:p14="http://schemas.microsoft.com/office/powerpoint/2010/main" val="2833404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273500" y="669924"/>
            <a:ext cx="8229600" cy="5875794"/>
          </a:xfrm>
          <a:prstGeom prst="rect">
            <a:avLst/>
          </a:prstGeom>
        </p:spPr>
        <p:txBody>
          <a:bodyPr lIns="91425" tIns="91425" rIns="91425" bIns="91425" anchor="t" anchorCtr="0">
            <a:noAutofit/>
          </a:bodyPr>
          <a:lstStyle/>
          <a:p>
            <a:pPr>
              <a:buNone/>
            </a:pPr>
            <a:r>
              <a:rPr lang="en" sz="3000" dirty="0">
                <a:latin typeface="Shadows Into Light"/>
                <a:ea typeface="Shadows Into Light"/>
                <a:cs typeface="Shadows Into Light"/>
                <a:sym typeface="Shadows Into Light"/>
              </a:rPr>
              <a:t>Describe your business in one </a:t>
            </a:r>
            <a:br>
              <a:rPr lang="en-US" sz="3000" dirty="0">
                <a:latin typeface="Shadows Into Light"/>
                <a:ea typeface="Shadows Into Light"/>
                <a:cs typeface="Shadows Into Light"/>
                <a:sym typeface="Shadows Into Light"/>
              </a:rPr>
            </a:br>
            <a:r>
              <a:rPr lang="en" sz="3000" dirty="0">
                <a:latin typeface="Shadows Into Light"/>
                <a:ea typeface="Shadows Into Light"/>
                <a:cs typeface="Shadows Into Light"/>
                <a:sym typeface="Shadows Into Light"/>
              </a:rPr>
              <a:t>sentence</a:t>
            </a:r>
            <a:endParaRPr lang="en-US" sz="3200" dirty="0"/>
          </a:p>
          <a:p>
            <a:pPr algn="l"/>
            <a:r>
              <a:rPr lang="en-US" sz="3200" dirty="0"/>
              <a:t>This is how it’s done: “my </a:t>
            </a:r>
            <a:r>
              <a:rPr lang="en-US" sz="3200"/>
              <a:t>company,</a:t>
            </a:r>
            <a:br>
              <a:rPr lang="en-US" sz="3200"/>
            </a:br>
            <a:r>
              <a:rPr lang="en-US" sz="3200"/>
              <a:t> </a:t>
            </a:r>
            <a:r>
              <a:rPr lang="en-US" sz="3200" dirty="0"/>
              <a:t>_</a:t>
            </a:r>
            <a:r>
              <a:rPr lang="en-US" sz="3200" b="1" dirty="0"/>
              <a:t>(insert name of company)__</a:t>
            </a:r>
            <a:r>
              <a:rPr lang="en-US" sz="3200" dirty="0"/>
              <a:t>_, </a:t>
            </a:r>
            <a:br>
              <a:rPr lang="en-US" sz="3200"/>
            </a:br>
            <a:br>
              <a:rPr lang="en-US" sz="3200"/>
            </a:br>
            <a:r>
              <a:rPr lang="en-US" sz="3200"/>
              <a:t>is </a:t>
            </a:r>
            <a:r>
              <a:rPr lang="en-US" sz="3200" dirty="0"/>
              <a:t>developing _</a:t>
            </a:r>
            <a:r>
              <a:rPr lang="en-US" sz="3200" b="1" dirty="0"/>
              <a:t>(a defined offering</a:t>
            </a:r>
            <a:r>
              <a:rPr lang="en-US" sz="3200" b="1"/>
              <a:t>)</a:t>
            </a:r>
            <a:r>
              <a:rPr lang="en-US" sz="3200"/>
              <a:t>___ </a:t>
            </a:r>
            <a:br>
              <a:rPr lang="en-US" sz="3200" dirty="0"/>
            </a:br>
            <a:r>
              <a:rPr lang="en-US" sz="3200" dirty="0"/>
              <a:t>to help _</a:t>
            </a:r>
            <a:r>
              <a:rPr lang="en-US" sz="3200" b="1" dirty="0"/>
              <a:t>(a defined audience</a:t>
            </a:r>
            <a:r>
              <a:rPr lang="en-US" sz="3200" b="1"/>
              <a:t>)</a:t>
            </a:r>
            <a:r>
              <a:rPr lang="en-US" sz="3200"/>
              <a:t>______</a:t>
            </a:r>
            <a:br>
              <a:rPr lang="en-US" sz="3200" dirty="0"/>
            </a:br>
            <a:r>
              <a:rPr lang="en-US" sz="3200" b="1" dirty="0"/>
              <a:t>(solve a problem</a:t>
            </a:r>
            <a:r>
              <a:rPr lang="en-US" sz="3200" b="1"/>
              <a:t>)</a:t>
            </a:r>
            <a:r>
              <a:rPr lang="en-US" sz="3200"/>
              <a:t>____ </a:t>
            </a:r>
            <a:br>
              <a:rPr lang="en-US" sz="3200" dirty="0"/>
            </a:br>
            <a:r>
              <a:rPr lang="en-US" sz="3200" dirty="0"/>
              <a:t>with _</a:t>
            </a:r>
            <a:r>
              <a:rPr lang="en-US" sz="3200" b="1" dirty="0"/>
              <a:t>(secret sauce</a:t>
            </a:r>
            <a:r>
              <a:rPr lang="en-US" sz="3200" b="1"/>
              <a:t>)</a:t>
            </a:r>
            <a:r>
              <a:rPr lang="en-US" sz="3200"/>
              <a:t>_________”</a:t>
            </a:r>
            <a:r>
              <a:rPr lang="en-US" sz="3200" dirty="0"/>
              <a:t>. </a:t>
            </a:r>
          </a:p>
        </p:txBody>
      </p:sp>
      <p:sp>
        <p:nvSpPr>
          <p:cNvPr id="254" name="Shape 254"/>
          <p:cNvSpPr/>
          <p:nvPr/>
        </p:nvSpPr>
        <p:spPr>
          <a:xfrm rot="1349963">
            <a:off x="7400546" y="283215"/>
            <a:ext cx="1646311" cy="835171"/>
          </a:xfrm>
          <a:prstGeom prst="roundRect">
            <a:avLst>
              <a:gd name="adj" fmla="val 16667"/>
            </a:avLst>
          </a:prstGeom>
          <a:solidFill>
            <a:srgbClr val="E06666"/>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a:t>Exercise</a:t>
            </a:r>
          </a:p>
        </p:txBody>
      </p:sp>
    </p:spTree>
    <p:extLst>
      <p:ext uri="{BB962C8B-B14F-4D97-AF65-F5344CB8AC3E}">
        <p14:creationId xmlns:p14="http://schemas.microsoft.com/office/powerpoint/2010/main" val="4131005240"/>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Shape 792"/>
          <p:cNvPicPr preferRelativeResize="0"/>
          <p:nvPr/>
        </p:nvPicPr>
        <p:blipFill>
          <a:blip r:embed="rId3"/>
          <a:stretch>
            <a:fillRect/>
          </a:stretch>
        </p:blipFill>
        <p:spPr>
          <a:xfrm>
            <a:off x="77650" y="53734"/>
            <a:ext cx="1847850" cy="3746500"/>
          </a:xfrm>
          <a:prstGeom prst="rect">
            <a:avLst/>
          </a:prstGeom>
        </p:spPr>
      </p:pic>
      <p:pic>
        <p:nvPicPr>
          <p:cNvPr id="793" name="Shape 793"/>
          <p:cNvPicPr preferRelativeResize="0"/>
          <p:nvPr/>
        </p:nvPicPr>
        <p:blipFill>
          <a:blip r:embed="rId4"/>
          <a:stretch>
            <a:fillRect/>
          </a:stretch>
        </p:blipFill>
        <p:spPr>
          <a:xfrm>
            <a:off x="2044201" y="1319867"/>
            <a:ext cx="4524375" cy="3771900"/>
          </a:xfrm>
          <a:prstGeom prst="rect">
            <a:avLst/>
          </a:prstGeom>
        </p:spPr>
      </p:pic>
      <p:pic>
        <p:nvPicPr>
          <p:cNvPr id="794" name="Shape 794"/>
          <p:cNvPicPr preferRelativeResize="0"/>
          <p:nvPr/>
        </p:nvPicPr>
        <p:blipFill>
          <a:blip r:embed="rId5"/>
          <a:stretch>
            <a:fillRect/>
          </a:stretch>
        </p:blipFill>
        <p:spPr>
          <a:xfrm>
            <a:off x="6779600" y="2805733"/>
            <a:ext cx="2286000" cy="3759200"/>
          </a:xfrm>
          <a:prstGeom prst="rect">
            <a:avLst/>
          </a:prstGeom>
        </p:spPr>
      </p:pic>
      <p:sp>
        <p:nvSpPr>
          <p:cNvPr id="795" name="Shape 795"/>
          <p:cNvSpPr txBox="1"/>
          <p:nvPr/>
        </p:nvSpPr>
        <p:spPr>
          <a:xfrm>
            <a:off x="3072901" y="140700"/>
            <a:ext cx="4490699" cy="589200"/>
          </a:xfrm>
          <a:prstGeom prst="rect">
            <a:avLst/>
          </a:prstGeom>
        </p:spPr>
        <p:txBody>
          <a:bodyPr lIns="91425" tIns="91425" rIns="91425" bIns="91425" anchor="t" anchorCtr="0">
            <a:noAutofit/>
          </a:bodyPr>
          <a:lstStyle/>
          <a:p>
            <a:pPr>
              <a:buNone/>
            </a:pPr>
            <a:r>
              <a:rPr lang="en" sz="3000" b="1" u="sng">
                <a:solidFill>
                  <a:srgbClr val="CC0000"/>
                </a:solidFill>
                <a:latin typeface="Shadows Into Light"/>
                <a:ea typeface="Shadows Into Light"/>
                <a:cs typeface="Shadows Into Light"/>
                <a:sym typeface="Shadows Into Light"/>
              </a:rPr>
              <a:t>Acknowledgements</a:t>
            </a:r>
          </a:p>
        </p:txBody>
      </p:sp>
    </p:spTree>
    <p:extLst>
      <p:ext uri="{BB962C8B-B14F-4D97-AF65-F5344CB8AC3E}">
        <p14:creationId xmlns:p14="http://schemas.microsoft.com/office/powerpoint/2010/main" val="182367863"/>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a:t>The canvas - </a:t>
            </a:r>
          </a:p>
        </p:txBody>
      </p:sp>
      <p:sp>
        <p:nvSpPr>
          <p:cNvPr id="266" name="Shape 266"/>
          <p:cNvSpPr/>
          <p:nvPr/>
        </p:nvSpPr>
        <p:spPr>
          <a:xfrm>
            <a:off x="3732325" y="1802433"/>
            <a:ext cx="1391400" cy="3631200"/>
          </a:xfrm>
          <a:prstGeom prst="roundRect">
            <a:avLst>
              <a:gd name="adj" fmla="val 16667"/>
            </a:avLst>
          </a:prstGeom>
          <a:solidFill>
            <a:srgbClr val="9FC5E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b="1"/>
              <a:t>What?</a:t>
            </a:r>
          </a:p>
        </p:txBody>
      </p:sp>
      <p:pic>
        <p:nvPicPr>
          <p:cNvPr id="267" name="Shape 267"/>
          <p:cNvPicPr preferRelativeResize="0"/>
          <p:nvPr/>
        </p:nvPicPr>
        <p:blipFill>
          <a:blip r:embed="rId3"/>
          <a:stretch>
            <a:fillRect/>
          </a:stretch>
        </p:blipFill>
        <p:spPr>
          <a:xfrm>
            <a:off x="5479801" y="1802433"/>
            <a:ext cx="2659699" cy="3631200"/>
          </a:xfrm>
          <a:prstGeom prst="rect">
            <a:avLst/>
          </a:prstGeom>
        </p:spPr>
      </p:pic>
    </p:spTree>
    <p:extLst>
      <p:ext uri="{BB962C8B-B14F-4D97-AF65-F5344CB8AC3E}">
        <p14:creationId xmlns:p14="http://schemas.microsoft.com/office/powerpoint/2010/main" val="2880194197"/>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endParaRPr/>
          </a:p>
        </p:txBody>
      </p:sp>
      <p:pic>
        <p:nvPicPr>
          <p:cNvPr id="273" name="Shape 273"/>
          <p:cNvPicPr preferRelativeResize="0"/>
          <p:nvPr/>
        </p:nvPicPr>
        <p:blipFill>
          <a:blip r:embed="rId3"/>
          <a:stretch>
            <a:fillRect/>
          </a:stretch>
        </p:blipFill>
        <p:spPr>
          <a:xfrm>
            <a:off x="5401426" y="1606033"/>
            <a:ext cx="2962275" cy="3937000"/>
          </a:xfrm>
          <a:prstGeom prst="rect">
            <a:avLst/>
          </a:prstGeom>
        </p:spPr>
      </p:pic>
      <p:sp>
        <p:nvSpPr>
          <p:cNvPr id="274" name="Shape 274"/>
          <p:cNvSpPr/>
          <p:nvPr/>
        </p:nvSpPr>
        <p:spPr>
          <a:xfrm>
            <a:off x="3580676" y="1606116"/>
            <a:ext cx="1641899" cy="3936800"/>
          </a:xfrm>
          <a:prstGeom prst="roundRect">
            <a:avLst>
              <a:gd name="adj" fmla="val 16667"/>
            </a:avLst>
          </a:prstGeom>
          <a:solidFill>
            <a:srgbClr val="9FC5E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b="1"/>
              <a:t>What?</a:t>
            </a:r>
          </a:p>
        </p:txBody>
      </p:sp>
      <p:pic>
        <p:nvPicPr>
          <p:cNvPr id="275" name="Shape 275"/>
          <p:cNvPicPr preferRelativeResize="0"/>
          <p:nvPr/>
        </p:nvPicPr>
        <p:blipFill>
          <a:blip r:embed="rId4"/>
          <a:stretch>
            <a:fillRect/>
          </a:stretch>
        </p:blipFill>
        <p:spPr>
          <a:xfrm>
            <a:off x="457200" y="1636267"/>
            <a:ext cx="2916750" cy="3876500"/>
          </a:xfrm>
          <a:prstGeom prst="rect">
            <a:avLst/>
          </a:prstGeom>
        </p:spPr>
      </p:pic>
    </p:spTree>
    <p:extLst>
      <p:ext uri="{BB962C8B-B14F-4D97-AF65-F5344CB8AC3E}">
        <p14:creationId xmlns:p14="http://schemas.microsoft.com/office/powerpoint/2010/main" val="2134587895"/>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a:t>The canvas - </a:t>
            </a:r>
          </a:p>
        </p:txBody>
      </p:sp>
      <p:pic>
        <p:nvPicPr>
          <p:cNvPr id="281" name="Shape 281"/>
          <p:cNvPicPr preferRelativeResize="0"/>
          <p:nvPr/>
        </p:nvPicPr>
        <p:blipFill>
          <a:blip r:embed="rId3"/>
          <a:stretch>
            <a:fillRect/>
          </a:stretch>
        </p:blipFill>
        <p:spPr>
          <a:xfrm>
            <a:off x="5368451" y="1460500"/>
            <a:ext cx="2962275" cy="3937000"/>
          </a:xfrm>
          <a:prstGeom prst="rect">
            <a:avLst/>
          </a:prstGeom>
        </p:spPr>
      </p:pic>
      <p:sp>
        <p:nvSpPr>
          <p:cNvPr id="282" name="Shape 282"/>
          <p:cNvSpPr/>
          <p:nvPr/>
        </p:nvSpPr>
        <p:spPr>
          <a:xfrm>
            <a:off x="3566738" y="1460583"/>
            <a:ext cx="1641899" cy="3936800"/>
          </a:xfrm>
          <a:prstGeom prst="roundRect">
            <a:avLst>
              <a:gd name="adj" fmla="val 16667"/>
            </a:avLst>
          </a:prstGeom>
          <a:solidFill>
            <a:srgbClr val="9FC5E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b="1"/>
              <a:t>What?</a:t>
            </a:r>
          </a:p>
        </p:txBody>
      </p:sp>
      <p:pic>
        <p:nvPicPr>
          <p:cNvPr id="283" name="Shape 283"/>
          <p:cNvPicPr preferRelativeResize="0"/>
          <p:nvPr/>
        </p:nvPicPr>
        <p:blipFill>
          <a:blip r:embed="rId4"/>
          <a:stretch>
            <a:fillRect/>
          </a:stretch>
        </p:blipFill>
        <p:spPr>
          <a:xfrm>
            <a:off x="457200" y="1417834"/>
            <a:ext cx="2916750" cy="3876500"/>
          </a:xfrm>
          <a:prstGeom prst="rect">
            <a:avLst/>
          </a:prstGeom>
        </p:spPr>
      </p:pic>
      <p:pic>
        <p:nvPicPr>
          <p:cNvPr id="284" name="Shape 284"/>
          <p:cNvPicPr preferRelativeResize="0"/>
          <p:nvPr/>
        </p:nvPicPr>
        <p:blipFill>
          <a:blip r:embed="rId5"/>
          <a:stretch>
            <a:fillRect/>
          </a:stretch>
        </p:blipFill>
        <p:spPr>
          <a:xfrm>
            <a:off x="663063" y="5461000"/>
            <a:ext cx="7477125" cy="2768600"/>
          </a:xfrm>
          <a:prstGeom prst="rect">
            <a:avLst/>
          </a:prstGeom>
        </p:spPr>
      </p:pic>
    </p:spTree>
    <p:extLst>
      <p:ext uri="{BB962C8B-B14F-4D97-AF65-F5344CB8AC3E}">
        <p14:creationId xmlns:p14="http://schemas.microsoft.com/office/powerpoint/2010/main" val="131127703"/>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buNone/>
            </a:pPr>
            <a:r>
              <a:rPr lang="en"/>
              <a:t>The business model canvas</a:t>
            </a:r>
          </a:p>
        </p:txBody>
      </p:sp>
      <p:pic>
        <p:nvPicPr>
          <p:cNvPr id="290" name="Shape 290"/>
          <p:cNvPicPr preferRelativeResize="0"/>
          <p:nvPr/>
        </p:nvPicPr>
        <p:blipFill>
          <a:blip r:embed="rId3"/>
          <a:stretch>
            <a:fillRect/>
          </a:stretch>
        </p:blipFill>
        <p:spPr>
          <a:xfrm>
            <a:off x="1041926" y="1503734"/>
            <a:ext cx="6363399" cy="5187199"/>
          </a:xfrm>
          <a:prstGeom prst="rect">
            <a:avLst/>
          </a:prstGeom>
          <a:noFill/>
          <a:ln>
            <a:noFill/>
          </a:ln>
        </p:spPr>
      </p:pic>
    </p:spTree>
    <p:extLst>
      <p:ext uri="{BB962C8B-B14F-4D97-AF65-F5344CB8AC3E}">
        <p14:creationId xmlns:p14="http://schemas.microsoft.com/office/powerpoint/2010/main" val="2701356686"/>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Shape 489"/>
          <p:cNvPicPr preferRelativeResize="0"/>
          <p:nvPr/>
        </p:nvPicPr>
        <p:blipFill>
          <a:blip r:embed="rId3"/>
          <a:stretch>
            <a:fillRect/>
          </a:stretch>
        </p:blipFill>
        <p:spPr>
          <a:xfrm>
            <a:off x="2557463" y="2567250"/>
            <a:ext cx="4029075" cy="1511300"/>
          </a:xfrm>
          <a:prstGeom prst="rect">
            <a:avLst/>
          </a:prstGeom>
        </p:spPr>
      </p:pic>
    </p:spTree>
    <p:extLst>
      <p:ext uri="{BB962C8B-B14F-4D97-AF65-F5344CB8AC3E}">
        <p14:creationId xmlns:p14="http://schemas.microsoft.com/office/powerpoint/2010/main" val="1030254311"/>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Shape 494"/>
          <p:cNvPicPr preferRelativeResize="0"/>
          <p:nvPr/>
        </p:nvPicPr>
        <p:blipFill>
          <a:blip r:embed="rId3"/>
          <a:stretch>
            <a:fillRect/>
          </a:stretch>
        </p:blipFill>
        <p:spPr>
          <a:xfrm>
            <a:off x="776027" y="298449"/>
            <a:ext cx="7025073" cy="6261099"/>
          </a:xfrm>
          <a:prstGeom prst="rect">
            <a:avLst/>
          </a:prstGeom>
        </p:spPr>
      </p:pic>
    </p:spTree>
    <p:extLst>
      <p:ext uri="{BB962C8B-B14F-4D97-AF65-F5344CB8AC3E}">
        <p14:creationId xmlns:p14="http://schemas.microsoft.com/office/powerpoint/2010/main" val="4017950024"/>
      </p:ext>
    </p:extLst>
  </p:cSld>
  <p:clrMapOvr>
    <a:masterClrMapping/>
  </p:clrMapOvr>
  <p:transition spd="slow">
    <p:cu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10652</TotalTime>
  <Words>1011</Words>
  <Application>Microsoft Macintosh PowerPoint</Application>
  <PresentationFormat>On-screen Show (4:3)</PresentationFormat>
  <Paragraphs>182</Paragraphs>
  <Slides>36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 Futura Bold</vt:lpstr>
      <vt:lpstr>Calibri</vt:lpstr>
      <vt:lpstr>Calisto MT</vt:lpstr>
      <vt:lpstr>Futura Book</vt:lpstr>
      <vt:lpstr>Mangal</vt:lpstr>
      <vt:lpstr>Mistral</vt:lpstr>
      <vt:lpstr>Shadows Into Light</vt:lpstr>
      <vt:lpstr>Wingdings 2</vt:lpstr>
      <vt:lpstr>Travelogue</vt:lpstr>
      <vt:lpstr>I Have an IDEA? </vt:lpstr>
      <vt:lpstr>The business model canvas</vt:lpstr>
      <vt:lpstr>The canvas - A Blank Space</vt:lpstr>
      <vt:lpstr>The canvas - </vt:lpstr>
      <vt:lpstr>PowerPoint Presentation</vt:lpstr>
      <vt:lpstr>The canvas - </vt:lpstr>
      <vt:lpstr>The business model canvas</vt:lpstr>
      <vt:lpstr>PowerPoint Presentation</vt:lpstr>
      <vt:lpstr>PowerPoint Presentation</vt:lpstr>
      <vt:lpstr>PowerPoint Presentation</vt:lpstr>
      <vt:lpstr>The Value Proposition </vt:lpstr>
      <vt:lpstr>PowerPoint Presentation</vt:lpstr>
      <vt:lpstr>Do you know your customer? </vt:lpstr>
      <vt:lpstr>PowerPoint Presentation</vt:lpstr>
      <vt:lpstr>Channel Talk </vt:lpstr>
      <vt:lpstr>PowerPoint Presentation</vt:lpstr>
      <vt:lpstr>Get Keep Grow</vt:lpstr>
      <vt:lpstr>Customer Relations -  Where there is love there is growth? </vt:lpstr>
      <vt:lpstr>PowerPoint Presentation</vt:lpstr>
      <vt:lpstr>ACTIVITY</vt:lpstr>
      <vt:lpstr>PowerPoint Presentation</vt:lpstr>
      <vt:lpstr>The Key Resources </vt:lpstr>
      <vt:lpstr>PowerPoint Presentation</vt:lpstr>
      <vt:lpstr>The Key Partners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Wildes</dc:creator>
  <cp:lastModifiedBy>Johnson, Matt</cp:lastModifiedBy>
  <cp:revision>16</cp:revision>
  <dcterms:created xsi:type="dcterms:W3CDTF">2015-09-21T14:29:51Z</dcterms:created>
  <dcterms:modified xsi:type="dcterms:W3CDTF">2018-10-19T14:55:38Z</dcterms:modified>
</cp:coreProperties>
</file>